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5033" autoAdjust="0"/>
  </p:normalViewPr>
  <p:slideViewPr>
    <p:cSldViewPr snapToGrid="0" snapToObjects="1">
      <p:cViewPr varScale="1">
        <p:scale>
          <a:sx n="106" d="100"/>
          <a:sy n="106" d="100"/>
        </p:scale>
        <p:origin x="138"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Folha1!$B$1</c:f>
              <c:strCache>
                <c:ptCount val="1"/>
                <c:pt idx="0">
                  <c:v>Accuracy (Train)</c:v>
                </c:pt>
              </c:strCache>
            </c:strRef>
          </c:tx>
          <c:spPr>
            <a:solidFill>
              <a:schemeClr val="accent1"/>
            </a:solidFill>
            <a:ln>
              <a:noFill/>
            </a:ln>
            <a:effectLst/>
          </c:spPr>
          <c:invertIfNegative val="0"/>
          <c:cat>
            <c:strRef>
              <c:f>Folha1!$A$2:$A$5</c:f>
              <c:strCache>
                <c:ptCount val="4"/>
                <c:pt idx="0">
                  <c:v>Log. Reg</c:v>
                </c:pt>
                <c:pt idx="1">
                  <c:v>SVM</c:v>
                </c:pt>
                <c:pt idx="2">
                  <c:v>Tree</c:v>
                </c:pt>
                <c:pt idx="3">
                  <c:v>KNN</c:v>
                </c:pt>
              </c:strCache>
            </c:strRef>
          </c:cat>
          <c:val>
            <c:numRef>
              <c:f>Folha1!$B$2:$B$5</c:f>
              <c:numCache>
                <c:formatCode>0.00%</c:formatCode>
                <c:ptCount val="4"/>
                <c:pt idx="0">
                  <c:v>0.84640000000000004</c:v>
                </c:pt>
                <c:pt idx="1">
                  <c:v>0.84819999999999995</c:v>
                </c:pt>
                <c:pt idx="2">
                  <c:v>0.875</c:v>
                </c:pt>
                <c:pt idx="3">
                  <c:v>0.84819999999999995</c:v>
                </c:pt>
              </c:numCache>
            </c:numRef>
          </c:val>
          <c:extLst>
            <c:ext xmlns:c16="http://schemas.microsoft.com/office/drawing/2014/chart" uri="{C3380CC4-5D6E-409C-BE32-E72D297353CC}">
              <c16:uniqueId val="{00000000-A80D-4604-844E-A1562ADBB61B}"/>
            </c:ext>
          </c:extLst>
        </c:ser>
        <c:ser>
          <c:idx val="1"/>
          <c:order val="1"/>
          <c:tx>
            <c:strRef>
              <c:f>Folha1!$C$1</c:f>
              <c:strCache>
                <c:ptCount val="1"/>
                <c:pt idx="0">
                  <c:v>Accuracy Test</c:v>
                </c:pt>
              </c:strCache>
            </c:strRef>
          </c:tx>
          <c:spPr>
            <a:solidFill>
              <a:schemeClr val="accent2"/>
            </a:solidFill>
            <a:ln>
              <a:noFill/>
            </a:ln>
            <a:effectLst/>
          </c:spPr>
          <c:invertIfNegative val="0"/>
          <c:cat>
            <c:strRef>
              <c:f>Folha1!$A$2:$A$5</c:f>
              <c:strCache>
                <c:ptCount val="4"/>
                <c:pt idx="0">
                  <c:v>Log. Reg</c:v>
                </c:pt>
                <c:pt idx="1">
                  <c:v>SVM</c:v>
                </c:pt>
                <c:pt idx="2">
                  <c:v>Tree</c:v>
                </c:pt>
                <c:pt idx="3">
                  <c:v>KNN</c:v>
                </c:pt>
              </c:strCache>
            </c:strRef>
          </c:cat>
          <c:val>
            <c:numRef>
              <c:f>Folha1!$C$2:$C$5</c:f>
              <c:numCache>
                <c:formatCode>0.00%</c:formatCode>
                <c:ptCount val="4"/>
                <c:pt idx="0">
                  <c:v>0.83330000000000004</c:v>
                </c:pt>
                <c:pt idx="1">
                  <c:v>0.83330000000000004</c:v>
                </c:pt>
                <c:pt idx="2">
                  <c:v>0.83330000000000004</c:v>
                </c:pt>
                <c:pt idx="3">
                  <c:v>0.83330000000000004</c:v>
                </c:pt>
              </c:numCache>
            </c:numRef>
          </c:val>
          <c:extLst>
            <c:ext xmlns:c16="http://schemas.microsoft.com/office/drawing/2014/chart" uri="{C3380CC4-5D6E-409C-BE32-E72D297353CC}">
              <c16:uniqueId val="{00000003-A80D-4604-844E-A1562ADBB61B}"/>
            </c:ext>
          </c:extLst>
        </c:ser>
        <c:dLbls>
          <c:showLegendKey val="0"/>
          <c:showVal val="0"/>
          <c:showCatName val="0"/>
          <c:showSerName val="0"/>
          <c:showPercent val="0"/>
          <c:showBubbleSize val="0"/>
        </c:dLbls>
        <c:gapWidth val="219"/>
        <c:overlap val="-27"/>
        <c:axId val="1360184112"/>
        <c:axId val="1360186032"/>
      </c:barChart>
      <c:catAx>
        <c:axId val="136018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360186032"/>
        <c:crosses val="autoZero"/>
        <c:auto val="1"/>
        <c:lblAlgn val="ctr"/>
        <c:lblOffset val="100"/>
        <c:noMultiLvlLbl val="0"/>
      </c:catAx>
      <c:valAx>
        <c:axId val="13601860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360184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70131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krav81nite/Applied-Adata-Science-Capstone/blob/main/labs-jupyter-spacex-Data%20wrangling.ipynb"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rav81nite/Applied-A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rav81nite/Applied-A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rav81nite/Applied-A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rav81nite/Applied-Adata-Science-Capstone/blob/main/spacex-dash-app%20(2).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rav81nite/Applied-A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rav81nite/Applied-Adata-Science-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rav81nite/Applied-Adata-Science-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1056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Diogo Gonçalves Silva</a:t>
            </a:r>
          </a:p>
          <a:p>
            <a:r>
              <a:rPr lang="en-US" dirty="0">
                <a:solidFill>
                  <a:schemeClr val="bg2"/>
                </a:solidFill>
                <a:latin typeface="Abadi" panose="020B0604020104020204" pitchFamily="34" charset="0"/>
                <a:ea typeface="SF Pro" pitchFamily="2" charset="0"/>
                <a:cs typeface="SF Pro" pitchFamily="2" charset="0"/>
              </a:rPr>
              <a:t>26/05/2025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6211" y="1367572"/>
            <a:ext cx="5249789" cy="2189064"/>
          </a:xfrm>
          <a:prstGeom prst="rect">
            <a:avLst/>
          </a:prstGeom>
        </p:spPr>
        <p:txBody>
          <a:bodyPr/>
          <a:lstStyle/>
          <a:p>
            <a:pPr marL="0" indent="0">
              <a:buNone/>
            </a:pPr>
            <a:r>
              <a:rPr lang="en-US" sz="1400" dirty="0"/>
              <a:t>In this dataset, we observe multiple scenarios where booster landings either succeeded or failed. These outcomes are recorded in various formats—for instance, “True Ocean” indicates a successful landing in a designated ocean area, while “False Ocean” refers to an attempted ocean landing that failed. Similarly, “True RTLS” and “False RTLS” represent successful and failed landings on ground pads, and “True ASDS” and “False ASDS” denote outcomes on drone </a:t>
            </a:r>
            <a:r>
              <a:rPr lang="en-US" sz="1400" dirty="0" err="1"/>
              <a:t>ships.As</a:t>
            </a:r>
            <a:r>
              <a:rPr lang="en-US" sz="1400" dirty="0"/>
              <a:t> part of our data wrangling process, we’ll simplify these categories by transforming them into binary training labels: 1 for a successful landing, and 0 for an unsuccessful one. This step is crucial for preparing the data for future analysis and machine learning models.</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m 2">
            <a:extLst>
              <a:ext uri="{FF2B5EF4-FFF2-40B4-BE49-F238E27FC236}">
                <a16:creationId xmlns:a16="http://schemas.microsoft.com/office/drawing/2014/main" id="{F2507E3E-6D20-D5D8-37AA-F664DB074DD2}"/>
              </a:ext>
            </a:extLst>
          </p:cNvPr>
          <p:cNvPicPr>
            <a:picLocks noChangeAspect="1"/>
          </p:cNvPicPr>
          <p:nvPr/>
        </p:nvPicPr>
        <p:blipFill>
          <a:blip r:embed="rId4"/>
          <a:stretch>
            <a:fillRect/>
          </a:stretch>
        </p:blipFill>
        <p:spPr>
          <a:xfrm>
            <a:off x="0" y="3636800"/>
            <a:ext cx="11925300" cy="2495550"/>
          </a:xfrm>
          <a:prstGeom prst="rect">
            <a:avLst/>
          </a:prstGeom>
        </p:spPr>
      </p:pic>
      <p:sp>
        <p:nvSpPr>
          <p:cNvPr id="6" name="Botão de Ação: Em Branco 5">
            <a:hlinkClick r:id="rId5" highlightClick="1"/>
            <a:extLst>
              <a:ext uri="{FF2B5EF4-FFF2-40B4-BE49-F238E27FC236}">
                <a16:creationId xmlns:a16="http://schemas.microsoft.com/office/drawing/2014/main" id="{E9A5618C-8BE8-36A2-656F-CB017BF1CB27}"/>
              </a:ext>
            </a:extLst>
          </p:cNvPr>
          <p:cNvSpPr/>
          <p:nvPr/>
        </p:nvSpPr>
        <p:spPr>
          <a:xfrm>
            <a:off x="7996315" y="1367572"/>
            <a:ext cx="3461657" cy="521208"/>
          </a:xfrm>
          <a:prstGeom prst="actionButtonBlank">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dirty="0" err="1"/>
              <a:t>Github</a:t>
            </a:r>
            <a:r>
              <a:rPr lang="pt-PT" dirty="0"/>
              <a:t> Notebook URL</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buNone/>
            </a:pPr>
            <a:r>
              <a:rPr lang="en-US" sz="1200" b="1" dirty="0"/>
              <a:t>Summary of Graphs – Falcon 9 EDA</a:t>
            </a:r>
          </a:p>
          <a:p>
            <a:pPr>
              <a:buFont typeface="+mj-lt"/>
              <a:buAutoNum type="arabicPeriod"/>
            </a:pPr>
            <a:r>
              <a:rPr lang="en-US" sz="1200" b="1" dirty="0"/>
              <a:t>Histograms and Density Plots</a:t>
            </a:r>
            <a:br>
              <a:rPr lang="en-US" sz="1200" dirty="0"/>
            </a:br>
            <a:r>
              <a:rPr lang="en-US" sz="1200" dirty="0"/>
              <a:t>Show the distribution of continuous variables like </a:t>
            </a:r>
            <a:r>
              <a:rPr lang="en-US" sz="1200" i="1" dirty="0"/>
              <a:t>Payload Mass</a:t>
            </a:r>
            <a:r>
              <a:rPr lang="en-US" sz="1200" dirty="0"/>
              <a:t>, </a:t>
            </a:r>
            <a:r>
              <a:rPr lang="en-US" sz="1200" i="1" dirty="0"/>
              <a:t>Flight Number</a:t>
            </a:r>
            <a:r>
              <a:rPr lang="en-US" sz="1200" dirty="0"/>
              <a:t>, and </a:t>
            </a:r>
            <a:r>
              <a:rPr lang="en-US" sz="1200" i="1" dirty="0"/>
              <a:t>Orbit</a:t>
            </a:r>
            <a:r>
              <a:rPr lang="en-US" sz="1200" dirty="0"/>
              <a:t>.</a:t>
            </a:r>
            <a:br>
              <a:rPr lang="en-US" sz="1200" dirty="0"/>
            </a:br>
            <a:r>
              <a:rPr lang="en-US" sz="1200" dirty="0"/>
              <a:t>Useful for detecting patterns, skewness, and possible outliers.</a:t>
            </a:r>
          </a:p>
          <a:p>
            <a:pPr>
              <a:buFont typeface="+mj-lt"/>
              <a:buAutoNum type="arabicPeriod"/>
            </a:pPr>
            <a:r>
              <a:rPr lang="en-US" sz="1200" b="1" dirty="0"/>
              <a:t>Boxplots</a:t>
            </a:r>
            <a:br>
              <a:rPr lang="en-US" sz="1200" dirty="0"/>
            </a:br>
            <a:r>
              <a:rPr lang="en-US" sz="1200" dirty="0"/>
              <a:t>Compare the distribution of </a:t>
            </a:r>
            <a:r>
              <a:rPr lang="en-US" sz="1200" i="1" dirty="0"/>
              <a:t>Payload Mass</a:t>
            </a:r>
            <a:r>
              <a:rPr lang="en-US" sz="1200" dirty="0"/>
              <a:t> across different orbit types and landing outcomes.</a:t>
            </a:r>
            <a:br>
              <a:rPr lang="en-US" sz="1200" dirty="0"/>
            </a:br>
            <a:r>
              <a:rPr lang="en-US" sz="1200" dirty="0"/>
              <a:t>Reveal variability and help identify extreme values.</a:t>
            </a:r>
          </a:p>
          <a:p>
            <a:pPr>
              <a:buFont typeface="+mj-lt"/>
              <a:buAutoNum type="arabicPeriod"/>
            </a:pPr>
            <a:r>
              <a:rPr lang="en-US" sz="1200" b="1" dirty="0"/>
              <a:t>Scatter Plots</a:t>
            </a:r>
            <a:br>
              <a:rPr lang="en-US" sz="1200" dirty="0"/>
            </a:br>
            <a:r>
              <a:rPr lang="en-US" sz="1200" dirty="0"/>
              <a:t>Illustrate the relationship between </a:t>
            </a:r>
            <a:r>
              <a:rPr lang="en-US" sz="1200" i="1" dirty="0"/>
              <a:t>Payload Mass</a:t>
            </a:r>
            <a:r>
              <a:rPr lang="en-US" sz="1200" dirty="0"/>
              <a:t> and </a:t>
            </a:r>
            <a:r>
              <a:rPr lang="en-US" sz="1200" i="1" dirty="0"/>
              <a:t>Flight Number</a:t>
            </a:r>
            <a:r>
              <a:rPr lang="en-US" sz="1200" dirty="0"/>
              <a:t>, distinguishing between successful and failed landings.</a:t>
            </a:r>
            <a:br>
              <a:rPr lang="en-US" sz="1200" dirty="0"/>
            </a:br>
            <a:r>
              <a:rPr lang="en-US" sz="1200" dirty="0"/>
              <a:t>Help assess the impact of experience and payload size on landing success.</a:t>
            </a:r>
          </a:p>
          <a:p>
            <a:pPr>
              <a:buFont typeface="+mj-lt"/>
              <a:buAutoNum type="arabicPeriod"/>
            </a:pPr>
            <a:r>
              <a:rPr lang="en-US" sz="1200" b="1" dirty="0"/>
              <a:t>Bar Charts</a:t>
            </a:r>
            <a:br>
              <a:rPr lang="en-US" sz="1200" dirty="0"/>
            </a:br>
            <a:r>
              <a:rPr lang="en-US" sz="1200" dirty="0"/>
              <a:t>Display the frequency of launches by </a:t>
            </a:r>
            <a:r>
              <a:rPr lang="en-US" sz="1200" i="1" dirty="0"/>
              <a:t>Launch Site</a:t>
            </a:r>
            <a:r>
              <a:rPr lang="en-US" sz="1200" dirty="0"/>
              <a:t>, </a:t>
            </a:r>
            <a:r>
              <a:rPr lang="en-US" sz="1200" i="1" dirty="0"/>
              <a:t>Orbit</a:t>
            </a:r>
            <a:r>
              <a:rPr lang="en-US" sz="1200" dirty="0"/>
              <a:t>, and </a:t>
            </a:r>
            <a:r>
              <a:rPr lang="en-US" sz="1200" i="1" dirty="0"/>
              <a:t>Landing Outcome</a:t>
            </a:r>
            <a:r>
              <a:rPr lang="en-US" sz="1200" dirty="0"/>
              <a:t>.</a:t>
            </a:r>
            <a:br>
              <a:rPr lang="en-US" sz="1200" dirty="0"/>
            </a:br>
            <a:r>
              <a:rPr lang="en-US" sz="1200" dirty="0"/>
              <a:t>Useful for comparing categories and evaluating overall mission performance.</a:t>
            </a:r>
          </a:p>
          <a:p>
            <a:pPr>
              <a:buFont typeface="+mj-lt"/>
              <a:buAutoNum type="arabicPeriod"/>
            </a:pPr>
            <a:r>
              <a:rPr lang="en-US" sz="1200" b="1" dirty="0"/>
              <a:t>Correlation Heatmap</a:t>
            </a:r>
            <a:br>
              <a:rPr lang="en-US" sz="1200" dirty="0"/>
            </a:br>
            <a:r>
              <a:rPr lang="en-US" sz="1200" dirty="0"/>
              <a:t>Visualizes correlations between numerical variables like </a:t>
            </a:r>
            <a:r>
              <a:rPr lang="en-US" sz="1200" i="1" dirty="0"/>
              <a:t>Flight Number</a:t>
            </a:r>
            <a:r>
              <a:rPr lang="en-US" sz="1200" dirty="0"/>
              <a:t>, </a:t>
            </a:r>
            <a:r>
              <a:rPr lang="en-US" sz="1200" i="1" dirty="0"/>
              <a:t>Payload Mass</a:t>
            </a:r>
            <a:r>
              <a:rPr lang="en-US" sz="1200" dirty="0"/>
              <a:t>, and </a:t>
            </a:r>
            <a:r>
              <a:rPr lang="en-US" sz="1200" i="1" dirty="0"/>
              <a:t>Block</a:t>
            </a:r>
            <a:r>
              <a:rPr lang="en-US" sz="1200" dirty="0"/>
              <a:t>.</a:t>
            </a:r>
            <a:br>
              <a:rPr lang="en-US" sz="1200" dirty="0"/>
            </a:br>
            <a:r>
              <a:rPr lang="en-US" sz="1200" dirty="0"/>
              <a:t>Highlights strong relationships that may inform predictive modeling.</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Botão de Ação: Em Branco 1">
            <a:hlinkClick r:id="rId3" highlightClick="1"/>
            <a:extLst>
              <a:ext uri="{FF2B5EF4-FFF2-40B4-BE49-F238E27FC236}">
                <a16:creationId xmlns:a16="http://schemas.microsoft.com/office/drawing/2014/main" id="{319C4787-7528-6CCD-4D91-6EE70D44EB61}"/>
              </a:ext>
            </a:extLst>
          </p:cNvPr>
          <p:cNvSpPr/>
          <p:nvPr/>
        </p:nvSpPr>
        <p:spPr>
          <a:xfrm>
            <a:off x="7823954" y="5504365"/>
            <a:ext cx="3461657" cy="521208"/>
          </a:xfrm>
          <a:prstGeom prst="actionButtonBlank">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dirty="0" err="1"/>
              <a:t>Github</a:t>
            </a:r>
            <a:r>
              <a:rPr lang="pt-PT" dirty="0"/>
              <a:t> Notebook URL</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400" dirty="0"/>
              <a:t>Created a new table that only includes missions with valid launch dates.</a:t>
            </a:r>
          </a:p>
          <a:p>
            <a:r>
              <a:rPr lang="en-US" sz="1400" dirty="0"/>
              <a:t>Listed all unique launch sites used by SpaceX.</a:t>
            </a:r>
          </a:p>
          <a:p>
            <a:r>
              <a:rPr lang="en-US" sz="1400" dirty="0"/>
              <a:t>Displayed sample missions launched from Cape Canaveral.</a:t>
            </a:r>
          </a:p>
          <a:p>
            <a:r>
              <a:rPr lang="en-US" sz="1400" dirty="0"/>
              <a:t>Calculated the total payload mass carried specifically for NASA (CRS) missions.</a:t>
            </a:r>
          </a:p>
          <a:p>
            <a:r>
              <a:rPr lang="en-US" sz="1400" dirty="0"/>
              <a:t>Found the average payload mass for missions using the “F9 v1.1” booster version.</a:t>
            </a:r>
          </a:p>
          <a:p>
            <a:r>
              <a:rPr lang="en-US" sz="1400" dirty="0"/>
              <a:t>Identified the first date a successful ground pad landing occurred.</a:t>
            </a:r>
          </a:p>
          <a:p>
            <a:r>
              <a:rPr lang="en-US" sz="1400" dirty="0"/>
              <a:t>Retrieved booster versions that landed successfully on a drone ship while carrying payloads between 4000 and 6000 kg.</a:t>
            </a:r>
          </a:p>
          <a:p>
            <a:r>
              <a:rPr lang="en-US" sz="1400" dirty="0"/>
              <a:t>Counted the number of missions grouped by outcome (e.g., success, failure).</a:t>
            </a:r>
          </a:p>
          <a:p>
            <a:r>
              <a:rPr lang="en-US" sz="1400" dirty="0"/>
              <a:t>Found which booster version was used for the mission with the heaviest payload.</a:t>
            </a:r>
          </a:p>
          <a:p>
            <a:r>
              <a:rPr lang="en-US" sz="1400" dirty="0"/>
              <a:t>Analyzed failed drone ship landings in 2015 by extracting the month, booster version, and launch site.</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11" name="Botão de Ação: Em Branco 10">
            <a:hlinkClick r:id="rId3" highlightClick="1"/>
            <a:extLst>
              <a:ext uri="{FF2B5EF4-FFF2-40B4-BE49-F238E27FC236}">
                <a16:creationId xmlns:a16="http://schemas.microsoft.com/office/drawing/2014/main" id="{BB998F21-94FD-5096-F5B4-622D22C8576F}"/>
              </a:ext>
            </a:extLst>
          </p:cNvPr>
          <p:cNvSpPr/>
          <p:nvPr/>
        </p:nvSpPr>
        <p:spPr>
          <a:xfrm>
            <a:off x="7960333" y="5405531"/>
            <a:ext cx="3461657" cy="521208"/>
          </a:xfrm>
          <a:prstGeom prst="actionButtonBlank">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dirty="0" err="1"/>
              <a:t>Github</a:t>
            </a:r>
            <a:r>
              <a:rPr lang="pt-PT" dirty="0"/>
              <a:t> Notebook URL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visualize the launch data into an interactive map, we took the coordinates of each launch site and added a circle marker around each launch site with a label naming it.</a:t>
            </a:r>
          </a:p>
          <a:p>
            <a:pPr>
              <a:lnSpc>
                <a:spcPct val="100000"/>
              </a:lnSpc>
              <a:spcBef>
                <a:spcPts val="1400"/>
              </a:spcBef>
            </a:pPr>
            <a:r>
              <a:rPr lang="en-US" sz="2200" dirty="0">
                <a:solidFill>
                  <a:schemeClr val="accent3">
                    <a:lumMod val="25000"/>
                  </a:schemeClr>
                </a:solidFill>
                <a:latin typeface="Abadi" panose="020B0604020104020204" pitchFamily="34" charset="0"/>
              </a:rPr>
              <a:t>The landing outcomes class was market on the map with green/red to distinguish if a landing was successful or not.</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Botão de Ação: Em Branco 1">
            <a:hlinkClick r:id="rId3" highlightClick="1"/>
            <a:extLst>
              <a:ext uri="{FF2B5EF4-FFF2-40B4-BE49-F238E27FC236}">
                <a16:creationId xmlns:a16="http://schemas.microsoft.com/office/drawing/2014/main" id="{EC8ECF56-D187-B4BF-53B3-02999B808A15}"/>
              </a:ext>
            </a:extLst>
          </p:cNvPr>
          <p:cNvSpPr/>
          <p:nvPr/>
        </p:nvSpPr>
        <p:spPr>
          <a:xfrm>
            <a:off x="7996315" y="5350541"/>
            <a:ext cx="3461657" cy="521208"/>
          </a:xfrm>
          <a:prstGeom prst="actionButtonBlank">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dirty="0" err="1"/>
              <a:t>Github</a:t>
            </a:r>
            <a:r>
              <a:rPr lang="pt-PT" dirty="0"/>
              <a:t> Notebook URL</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918903"/>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there’s a drop-down menu with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After that there’s a pie chart showing the successful launches from all sites.</a:t>
            </a:r>
          </a:p>
          <a:p>
            <a:pPr>
              <a:lnSpc>
                <a:spcPct val="100000"/>
              </a:lnSpc>
              <a:spcBef>
                <a:spcPts val="1400"/>
              </a:spcBef>
            </a:pPr>
            <a:r>
              <a:rPr lang="en-US" sz="2200" dirty="0">
                <a:solidFill>
                  <a:schemeClr val="accent3">
                    <a:lumMod val="25000"/>
                  </a:schemeClr>
                </a:solidFill>
                <a:latin typeface="Abadi" panose="020B0604020104020204" pitchFamily="34" charset="0"/>
              </a:rPr>
              <a:t>It’s also possible to select a range of payloads with the range slider</a:t>
            </a:r>
          </a:p>
          <a:p>
            <a:pPr>
              <a:lnSpc>
                <a:spcPct val="100000"/>
              </a:lnSpc>
              <a:spcBef>
                <a:spcPts val="1400"/>
              </a:spcBef>
            </a:pPr>
            <a:r>
              <a:rPr lang="en-US" sz="2200" dirty="0">
                <a:solidFill>
                  <a:schemeClr val="accent3">
                    <a:lumMod val="25000"/>
                  </a:schemeClr>
                </a:solidFill>
                <a:latin typeface="Abadi" panose="020B0604020104020204" pitchFamily="34" charset="0"/>
              </a:rPr>
              <a:t>For last, there’s an interactive scatter plot showing the correlation between payload mass and launch success that will change according to the option select from the drop-down menu.</a:t>
            </a:r>
          </a:p>
          <a:p>
            <a:pPr>
              <a:lnSpc>
                <a:spcPct val="100000"/>
              </a:lnSpc>
              <a:spcBef>
                <a:spcPts val="1400"/>
              </a:spcBef>
            </a:pPr>
            <a:r>
              <a:rPr lang="en-US" sz="2200" dirty="0">
                <a:solidFill>
                  <a:schemeClr val="accent3">
                    <a:lumMod val="25000"/>
                  </a:schemeClr>
                </a:solidFill>
                <a:latin typeface="Abadi" panose="020B0604020104020204" pitchFamily="34" charset="0"/>
              </a:rPr>
              <a:t>With this interactive dashboard it’s possible to analyze the SpaceX launch data and gain insights into which factors contribute most to successful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Botão de Ação: Em Branco 1">
            <a:hlinkClick r:id="rId3" highlightClick="1"/>
            <a:extLst>
              <a:ext uri="{FF2B5EF4-FFF2-40B4-BE49-F238E27FC236}">
                <a16:creationId xmlns:a16="http://schemas.microsoft.com/office/drawing/2014/main" id="{89A88A71-F01F-A965-46AE-C36B1E2B98B7}"/>
              </a:ext>
            </a:extLst>
          </p:cNvPr>
          <p:cNvSpPr/>
          <p:nvPr/>
        </p:nvSpPr>
        <p:spPr>
          <a:xfrm>
            <a:off x="7996315" y="5350541"/>
            <a:ext cx="3461657" cy="521208"/>
          </a:xfrm>
          <a:prstGeom prst="actionButtonBlank">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dirty="0" err="1"/>
              <a:t>Github</a:t>
            </a:r>
            <a:r>
              <a:rPr lang="pt-PT" dirty="0"/>
              <a:t> Notebook URL</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2974"/>
            <a:ext cx="4949303" cy="4813989"/>
          </a:xfrm>
          <a:prstGeom prst="rect">
            <a:avLst/>
          </a:prstGeom>
        </p:spPr>
        <p:txBody>
          <a:bodyPr>
            <a:noAutofit/>
          </a:bodyPr>
          <a:lstStyle/>
          <a:p>
            <a:pPr>
              <a:lnSpc>
                <a:spcPts val="400"/>
              </a:lnSpc>
              <a:spcBef>
                <a:spcPts val="1400"/>
              </a:spcBef>
            </a:pPr>
            <a:r>
              <a:rPr lang="en-US" sz="1050" dirty="0">
                <a:solidFill>
                  <a:schemeClr val="accent3">
                    <a:lumMod val="25000"/>
                  </a:schemeClr>
                </a:solidFill>
                <a:latin typeface="Abadi" panose="020B0604020104020204" pitchFamily="34" charset="0"/>
              </a:rPr>
              <a:t>Data Preparation</a:t>
            </a:r>
          </a:p>
          <a:p>
            <a:pPr lvl="1">
              <a:lnSpc>
                <a:spcPts val="400"/>
              </a:lnSpc>
              <a:spcBef>
                <a:spcPts val="1400"/>
              </a:spcBef>
            </a:pPr>
            <a:r>
              <a:rPr lang="en-US" sz="1050" dirty="0">
                <a:solidFill>
                  <a:schemeClr val="accent3">
                    <a:lumMod val="25000"/>
                  </a:schemeClr>
                </a:solidFill>
                <a:latin typeface="Abadi" panose="020B0604020104020204" pitchFamily="34" charset="0"/>
              </a:rPr>
              <a:t>Loaded cleaned dataset from previous steps.</a:t>
            </a:r>
          </a:p>
          <a:p>
            <a:pPr lvl="1">
              <a:lnSpc>
                <a:spcPts val="400"/>
              </a:lnSpc>
              <a:spcBef>
                <a:spcPts val="1400"/>
              </a:spcBef>
            </a:pPr>
            <a:r>
              <a:rPr lang="en-US" sz="1050" dirty="0">
                <a:solidFill>
                  <a:schemeClr val="accent3">
                    <a:lumMod val="25000"/>
                  </a:schemeClr>
                </a:solidFill>
                <a:latin typeface="Abadi" panose="020B0604020104020204" pitchFamily="34" charset="0"/>
              </a:rPr>
              <a:t>Applied one-hot encoding to categorical variables.</a:t>
            </a:r>
          </a:p>
          <a:p>
            <a:pPr>
              <a:lnSpc>
                <a:spcPts val="400"/>
              </a:lnSpc>
              <a:spcBef>
                <a:spcPts val="1400"/>
              </a:spcBef>
            </a:pPr>
            <a:r>
              <a:rPr lang="en-US" sz="1050" dirty="0">
                <a:solidFill>
                  <a:schemeClr val="accent3">
                    <a:lumMod val="25000"/>
                  </a:schemeClr>
                </a:solidFill>
                <a:latin typeface="Abadi" panose="020B0604020104020204" pitchFamily="34" charset="0"/>
              </a:rPr>
              <a:t>Train-Test Split</a:t>
            </a:r>
          </a:p>
          <a:p>
            <a:pPr lvl="1">
              <a:lnSpc>
                <a:spcPts val="400"/>
              </a:lnSpc>
              <a:spcBef>
                <a:spcPts val="1400"/>
              </a:spcBef>
            </a:pPr>
            <a:r>
              <a:rPr lang="en-US" sz="1050" dirty="0">
                <a:solidFill>
                  <a:schemeClr val="accent3">
                    <a:lumMod val="25000"/>
                  </a:schemeClr>
                </a:solidFill>
                <a:latin typeface="Abadi" panose="020B0604020104020204" pitchFamily="34" charset="0"/>
              </a:rPr>
              <a:t>Divided data into training and test sets (80/20 split).</a:t>
            </a:r>
          </a:p>
          <a:p>
            <a:pPr lvl="1">
              <a:lnSpc>
                <a:spcPts val="400"/>
              </a:lnSpc>
              <a:spcBef>
                <a:spcPts val="1400"/>
              </a:spcBef>
            </a:pPr>
            <a:r>
              <a:rPr lang="en-US" sz="1050" dirty="0">
                <a:solidFill>
                  <a:schemeClr val="accent3">
                    <a:lumMod val="25000"/>
                  </a:schemeClr>
                </a:solidFill>
                <a:latin typeface="Abadi" panose="020B0604020104020204" pitchFamily="34" charset="0"/>
              </a:rPr>
              <a:t>Ensured that the target was binary (0: fail, 1: success).</a:t>
            </a:r>
          </a:p>
          <a:p>
            <a:pPr>
              <a:lnSpc>
                <a:spcPts val="400"/>
              </a:lnSpc>
              <a:spcBef>
                <a:spcPts val="1400"/>
              </a:spcBef>
            </a:pPr>
            <a:r>
              <a:rPr lang="en-US" sz="1050" dirty="0">
                <a:solidFill>
                  <a:schemeClr val="accent3">
                    <a:lumMod val="25000"/>
                  </a:schemeClr>
                </a:solidFill>
                <a:latin typeface="Abadi" panose="020B0604020104020204" pitchFamily="34" charset="0"/>
              </a:rPr>
              <a:t>Model Building</a:t>
            </a:r>
          </a:p>
          <a:p>
            <a:pPr lvl="1">
              <a:lnSpc>
                <a:spcPts val="400"/>
              </a:lnSpc>
              <a:spcBef>
                <a:spcPts val="1400"/>
              </a:spcBef>
            </a:pPr>
            <a:r>
              <a:rPr lang="en-US" sz="1050" dirty="0">
                <a:solidFill>
                  <a:schemeClr val="accent3">
                    <a:lumMod val="25000"/>
                  </a:schemeClr>
                </a:solidFill>
                <a:latin typeface="Abadi" panose="020B0604020104020204" pitchFamily="34" charset="0"/>
              </a:rPr>
              <a:t>Trained multiple classifiers:</a:t>
            </a:r>
          </a:p>
          <a:p>
            <a:pPr lvl="2">
              <a:lnSpc>
                <a:spcPts val="400"/>
              </a:lnSpc>
              <a:spcBef>
                <a:spcPts val="1400"/>
              </a:spcBef>
            </a:pPr>
            <a:r>
              <a:rPr lang="en-US" sz="1050" dirty="0">
                <a:solidFill>
                  <a:schemeClr val="accent3">
                    <a:lumMod val="25000"/>
                  </a:schemeClr>
                </a:solidFill>
                <a:latin typeface="Abadi" panose="020B0604020104020204" pitchFamily="34" charset="0"/>
              </a:rPr>
              <a:t>Logistic Regression</a:t>
            </a:r>
          </a:p>
          <a:p>
            <a:pPr lvl="2">
              <a:lnSpc>
                <a:spcPts val="400"/>
              </a:lnSpc>
              <a:spcBef>
                <a:spcPts val="1400"/>
              </a:spcBef>
            </a:pPr>
            <a:r>
              <a:rPr lang="en-US" sz="1050" dirty="0">
                <a:solidFill>
                  <a:schemeClr val="accent3">
                    <a:lumMod val="25000"/>
                  </a:schemeClr>
                </a:solidFill>
                <a:latin typeface="Abadi" panose="020B0604020104020204" pitchFamily="34" charset="0"/>
              </a:rPr>
              <a:t>Support Vector Machine (SVM)</a:t>
            </a:r>
          </a:p>
          <a:p>
            <a:pPr lvl="2">
              <a:lnSpc>
                <a:spcPts val="400"/>
              </a:lnSpc>
              <a:spcBef>
                <a:spcPts val="1400"/>
              </a:spcBef>
            </a:pPr>
            <a:r>
              <a:rPr lang="en-US" sz="1050" dirty="0">
                <a:solidFill>
                  <a:schemeClr val="accent3">
                    <a:lumMod val="25000"/>
                  </a:schemeClr>
                </a:solidFill>
                <a:latin typeface="Abadi" panose="020B0604020104020204" pitchFamily="34" charset="0"/>
              </a:rPr>
              <a:t>Decision Tree</a:t>
            </a:r>
          </a:p>
          <a:p>
            <a:pPr lvl="2">
              <a:lnSpc>
                <a:spcPts val="400"/>
              </a:lnSpc>
              <a:spcBef>
                <a:spcPts val="1400"/>
              </a:spcBef>
            </a:pPr>
            <a:r>
              <a:rPr lang="en-US" sz="1050" dirty="0">
                <a:solidFill>
                  <a:schemeClr val="accent3">
                    <a:lumMod val="25000"/>
                  </a:schemeClr>
                </a:solidFill>
                <a:latin typeface="Abadi" panose="020B0604020104020204" pitchFamily="34" charset="0"/>
              </a:rPr>
              <a:t>K-Nearest Neighbors (KNN)</a:t>
            </a:r>
          </a:p>
          <a:p>
            <a:pPr>
              <a:lnSpc>
                <a:spcPts val="400"/>
              </a:lnSpc>
              <a:spcBef>
                <a:spcPts val="1400"/>
              </a:spcBef>
            </a:pPr>
            <a:r>
              <a:rPr lang="en-US" sz="1050" dirty="0">
                <a:solidFill>
                  <a:schemeClr val="accent3">
                    <a:lumMod val="25000"/>
                  </a:schemeClr>
                </a:solidFill>
                <a:latin typeface="Abadi" panose="020B0604020104020204" pitchFamily="34" charset="0"/>
              </a:rPr>
              <a:t>Model Evaluation</a:t>
            </a:r>
          </a:p>
          <a:p>
            <a:pPr lvl="1">
              <a:lnSpc>
                <a:spcPts val="400"/>
              </a:lnSpc>
              <a:spcBef>
                <a:spcPts val="1400"/>
              </a:spcBef>
            </a:pPr>
            <a:r>
              <a:rPr lang="en-US" sz="1050" dirty="0">
                <a:solidFill>
                  <a:schemeClr val="accent3">
                    <a:lumMod val="25000"/>
                  </a:schemeClr>
                </a:solidFill>
                <a:latin typeface="Abadi" panose="020B0604020104020204" pitchFamily="34" charset="0"/>
              </a:rPr>
              <a:t>Used accuracy, F1-score, and confusion matrix for evaluation.</a:t>
            </a:r>
          </a:p>
          <a:p>
            <a:pPr lvl="1">
              <a:lnSpc>
                <a:spcPts val="400"/>
              </a:lnSpc>
              <a:spcBef>
                <a:spcPts val="1400"/>
              </a:spcBef>
            </a:pPr>
            <a:r>
              <a:rPr lang="en-US" sz="1050" dirty="0">
                <a:solidFill>
                  <a:schemeClr val="accent3">
                    <a:lumMod val="25000"/>
                  </a:schemeClr>
                </a:solidFill>
                <a:latin typeface="Abadi" panose="020B0604020104020204" pitchFamily="34" charset="0"/>
              </a:rPr>
              <a:t>Visualized model performance comparisons.</a:t>
            </a:r>
          </a:p>
          <a:p>
            <a:pPr>
              <a:lnSpc>
                <a:spcPts val="400"/>
              </a:lnSpc>
              <a:spcBef>
                <a:spcPts val="1400"/>
              </a:spcBef>
            </a:pPr>
            <a:r>
              <a:rPr lang="en-US" sz="1050" dirty="0">
                <a:solidFill>
                  <a:schemeClr val="accent3">
                    <a:lumMod val="25000"/>
                  </a:schemeClr>
                </a:solidFill>
                <a:latin typeface="Abadi" panose="020B0604020104020204" pitchFamily="34" charset="0"/>
              </a:rPr>
              <a:t>Model Tuning</a:t>
            </a:r>
          </a:p>
          <a:p>
            <a:pPr lvl="1">
              <a:lnSpc>
                <a:spcPts val="400"/>
              </a:lnSpc>
              <a:spcBef>
                <a:spcPts val="1400"/>
              </a:spcBef>
            </a:pPr>
            <a:r>
              <a:rPr lang="en-US" sz="1050" dirty="0">
                <a:solidFill>
                  <a:schemeClr val="accent3">
                    <a:lumMod val="25000"/>
                  </a:schemeClr>
                </a:solidFill>
                <a:latin typeface="Abadi" panose="020B0604020104020204" pitchFamily="34" charset="0"/>
              </a:rPr>
              <a:t>Performed </a:t>
            </a:r>
            <a:r>
              <a:rPr lang="en-US" sz="1050" dirty="0" err="1">
                <a:solidFill>
                  <a:schemeClr val="accent3">
                    <a:lumMod val="25000"/>
                  </a:schemeClr>
                </a:solidFill>
                <a:latin typeface="Abadi" panose="020B0604020104020204" pitchFamily="34" charset="0"/>
              </a:rPr>
              <a:t>GridSearchCV</a:t>
            </a:r>
            <a:r>
              <a:rPr lang="en-US" sz="1050" dirty="0">
                <a:solidFill>
                  <a:schemeClr val="accent3">
                    <a:lumMod val="25000"/>
                  </a:schemeClr>
                </a:solidFill>
                <a:latin typeface="Abadi" panose="020B0604020104020204" pitchFamily="34" charset="0"/>
              </a:rPr>
              <a:t> to optimize hyperparameters for each model.</a:t>
            </a:r>
          </a:p>
          <a:p>
            <a:pPr lvl="1">
              <a:lnSpc>
                <a:spcPts val="400"/>
              </a:lnSpc>
              <a:spcBef>
                <a:spcPts val="1400"/>
              </a:spcBef>
            </a:pPr>
            <a:r>
              <a:rPr lang="en-US" sz="1050" dirty="0">
                <a:solidFill>
                  <a:schemeClr val="accent3">
                    <a:lumMod val="25000"/>
                  </a:schemeClr>
                </a:solidFill>
                <a:latin typeface="Abadi" panose="020B0604020104020204" pitchFamily="34" charset="0"/>
              </a:rPr>
              <a:t>Selected best parameters based on cross-validation scores.</a:t>
            </a:r>
          </a:p>
          <a:p>
            <a:pPr>
              <a:lnSpc>
                <a:spcPts val="400"/>
              </a:lnSpc>
              <a:spcBef>
                <a:spcPts val="1400"/>
              </a:spcBef>
            </a:pPr>
            <a:r>
              <a:rPr lang="en-US" sz="1050" dirty="0">
                <a:solidFill>
                  <a:schemeClr val="accent3">
                    <a:lumMod val="25000"/>
                  </a:schemeClr>
                </a:solidFill>
                <a:latin typeface="Abadi" panose="020B0604020104020204" pitchFamily="34" charset="0"/>
              </a:rPr>
              <a:t>Model Selection</a:t>
            </a:r>
          </a:p>
          <a:p>
            <a:pPr lvl="1">
              <a:lnSpc>
                <a:spcPts val="400"/>
              </a:lnSpc>
              <a:spcBef>
                <a:spcPts val="1400"/>
              </a:spcBef>
            </a:pPr>
            <a:r>
              <a:rPr lang="en-US" sz="1050" dirty="0">
                <a:solidFill>
                  <a:schemeClr val="accent3">
                    <a:lumMod val="25000"/>
                  </a:schemeClr>
                </a:solidFill>
                <a:latin typeface="Abadi" panose="020B0604020104020204" pitchFamily="34" charset="0"/>
              </a:rPr>
              <a:t>Compared tuned models and selected the best-performing one.</a:t>
            </a:r>
          </a:p>
          <a:p>
            <a:pPr lvl="1">
              <a:lnSpc>
                <a:spcPts val="400"/>
              </a:lnSpc>
              <a:spcBef>
                <a:spcPts val="1400"/>
              </a:spcBef>
            </a:pPr>
            <a:r>
              <a:rPr lang="en-US" sz="1050" dirty="0">
                <a:solidFill>
                  <a:schemeClr val="accent3">
                    <a:lumMod val="25000"/>
                  </a:schemeClr>
                </a:solidFill>
                <a:latin typeface="Abadi" panose="020B0604020104020204" pitchFamily="34" charset="0"/>
              </a:rPr>
              <a:t>Final model used for prediction and deployed in the pipeline.</a:t>
            </a:r>
            <a:endParaRPr lang="en-US" sz="105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Botão de Ação: Em Branco 5">
            <a:hlinkClick r:id="rId3" highlightClick="1"/>
            <a:extLst>
              <a:ext uri="{FF2B5EF4-FFF2-40B4-BE49-F238E27FC236}">
                <a16:creationId xmlns:a16="http://schemas.microsoft.com/office/drawing/2014/main" id="{C3660AC7-9D54-DA56-5CDA-B3F03C0B0977}"/>
              </a:ext>
            </a:extLst>
          </p:cNvPr>
          <p:cNvSpPr/>
          <p:nvPr/>
        </p:nvSpPr>
        <p:spPr>
          <a:xfrm>
            <a:off x="7960333" y="5497902"/>
            <a:ext cx="3461657" cy="521208"/>
          </a:xfrm>
          <a:prstGeom prst="actionButtonBlank">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dirty="0" err="1"/>
              <a:t>Github</a:t>
            </a:r>
            <a:r>
              <a:rPr lang="pt-PT" dirty="0"/>
              <a:t> Notebook URL</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5122" name="Picture 2">
            <a:extLst>
              <a:ext uri="{FF2B5EF4-FFF2-40B4-BE49-F238E27FC236}">
                <a16:creationId xmlns:a16="http://schemas.microsoft.com/office/drawing/2014/main" id="{0A63593B-C2D2-5484-CDF8-6E17FF360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764" y="1684565"/>
            <a:ext cx="9110472" cy="178532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74D56BF3-B45A-20AC-8AC9-8AC1AE42B877}"/>
              </a:ext>
            </a:extLst>
          </p:cNvPr>
          <p:cNvSpPr txBox="1"/>
          <p:nvPr/>
        </p:nvSpPr>
        <p:spPr>
          <a:xfrm>
            <a:off x="2329619" y="3479029"/>
            <a:ext cx="7396384" cy="369332"/>
          </a:xfrm>
          <a:prstGeom prst="rect">
            <a:avLst/>
          </a:prstGeom>
          <a:noFill/>
        </p:spPr>
        <p:txBody>
          <a:bodyPr wrap="none" rtlCol="0">
            <a:spAutoFit/>
          </a:bodyPr>
          <a:lstStyle/>
          <a:p>
            <a:r>
              <a:rPr lang="pt-PT" dirty="0" err="1"/>
              <a:t>The</a:t>
            </a:r>
            <a:r>
              <a:rPr lang="pt-PT" dirty="0"/>
              <a:t> </a:t>
            </a:r>
            <a:r>
              <a:rPr lang="pt-PT" dirty="0" err="1"/>
              <a:t>higher</a:t>
            </a:r>
            <a:r>
              <a:rPr lang="pt-PT" dirty="0"/>
              <a:t> </a:t>
            </a:r>
            <a:r>
              <a:rPr lang="pt-PT" dirty="0" err="1"/>
              <a:t>number</a:t>
            </a:r>
            <a:r>
              <a:rPr lang="pt-PT" dirty="0"/>
              <a:t> </a:t>
            </a:r>
            <a:r>
              <a:rPr lang="pt-PT" dirty="0" err="1"/>
              <a:t>of</a:t>
            </a:r>
            <a:r>
              <a:rPr lang="pt-PT" dirty="0"/>
              <a:t> </a:t>
            </a:r>
            <a:r>
              <a:rPr lang="pt-PT" dirty="0" err="1"/>
              <a:t>flights</a:t>
            </a:r>
            <a:r>
              <a:rPr lang="pt-PT" dirty="0"/>
              <a:t> </a:t>
            </a:r>
            <a:r>
              <a:rPr lang="pt-PT" dirty="0" err="1"/>
              <a:t>tend</a:t>
            </a:r>
            <a:r>
              <a:rPr lang="pt-PT" dirty="0"/>
              <a:t> to </a:t>
            </a:r>
            <a:r>
              <a:rPr lang="pt-PT" dirty="0" err="1"/>
              <a:t>influence</a:t>
            </a:r>
            <a:r>
              <a:rPr lang="pt-PT" dirty="0"/>
              <a:t> </a:t>
            </a:r>
            <a:r>
              <a:rPr lang="pt-PT" dirty="0" err="1"/>
              <a:t>the</a:t>
            </a:r>
            <a:r>
              <a:rPr lang="pt-PT" dirty="0"/>
              <a:t> </a:t>
            </a:r>
            <a:r>
              <a:rPr lang="pt-PT" dirty="0" err="1"/>
              <a:t>overall</a:t>
            </a:r>
            <a:r>
              <a:rPr lang="pt-PT" dirty="0"/>
              <a:t> </a:t>
            </a:r>
            <a:r>
              <a:rPr lang="pt-PT" dirty="0" err="1"/>
              <a:t>sucess</a:t>
            </a:r>
            <a:r>
              <a:rPr lang="pt-PT" dirty="0"/>
              <a:t> </a:t>
            </a:r>
            <a:r>
              <a:rPr lang="pt-PT" dirty="0" err="1"/>
              <a:t>of</a:t>
            </a:r>
            <a:r>
              <a:rPr lang="pt-PT" dirty="0"/>
              <a:t> a </a:t>
            </a:r>
            <a:r>
              <a:rPr lang="pt-PT" dirty="0" err="1"/>
              <a:t>mission</a:t>
            </a:r>
            <a:endParaRPr lang="pt-PT"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DAB4D373-E4C7-5E74-A581-C44769738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424" y="1474749"/>
            <a:ext cx="9979152" cy="195425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53D00860-08E2-630C-71A6-8CF855FB9CE2}"/>
              </a:ext>
            </a:extLst>
          </p:cNvPr>
          <p:cNvSpPr txBox="1"/>
          <p:nvPr/>
        </p:nvSpPr>
        <p:spPr>
          <a:xfrm>
            <a:off x="770011" y="3591150"/>
            <a:ext cx="10515600" cy="646331"/>
          </a:xfrm>
          <a:prstGeom prst="rect">
            <a:avLst/>
          </a:prstGeom>
          <a:noFill/>
        </p:spPr>
        <p:txBody>
          <a:bodyPr wrap="square" rtlCol="0">
            <a:spAutoFit/>
          </a:bodyPr>
          <a:lstStyle/>
          <a:p>
            <a:r>
              <a:rPr lang="pt-PT" dirty="0"/>
              <a:t>For CCAFS SLC 40, </a:t>
            </a:r>
            <a:r>
              <a:rPr lang="pt-PT" dirty="0" err="1"/>
              <a:t>the</a:t>
            </a:r>
            <a:r>
              <a:rPr lang="pt-PT" dirty="0"/>
              <a:t> </a:t>
            </a:r>
            <a:r>
              <a:rPr lang="pt-PT" dirty="0" err="1"/>
              <a:t>missions</a:t>
            </a:r>
            <a:r>
              <a:rPr lang="pt-PT" dirty="0"/>
              <a:t> </a:t>
            </a:r>
            <a:r>
              <a:rPr lang="pt-PT" dirty="0" err="1"/>
              <a:t>with</a:t>
            </a:r>
            <a:r>
              <a:rPr lang="pt-PT" dirty="0"/>
              <a:t> </a:t>
            </a:r>
            <a:r>
              <a:rPr lang="pt-PT" dirty="0" err="1"/>
              <a:t>higher</a:t>
            </a:r>
            <a:r>
              <a:rPr lang="pt-PT" dirty="0"/>
              <a:t> </a:t>
            </a:r>
            <a:r>
              <a:rPr lang="pt-PT" dirty="0" err="1"/>
              <a:t>payload</a:t>
            </a:r>
            <a:r>
              <a:rPr lang="pt-PT" dirty="0"/>
              <a:t> </a:t>
            </a:r>
            <a:r>
              <a:rPr lang="pt-PT" dirty="0" err="1"/>
              <a:t>mass</a:t>
            </a:r>
            <a:r>
              <a:rPr lang="pt-PT" dirty="0"/>
              <a:t> </a:t>
            </a:r>
            <a:r>
              <a:rPr lang="pt-PT" dirty="0" err="1"/>
              <a:t>showed</a:t>
            </a:r>
            <a:r>
              <a:rPr lang="pt-PT" dirty="0"/>
              <a:t> </a:t>
            </a:r>
            <a:r>
              <a:rPr lang="pt-PT" dirty="0" err="1"/>
              <a:t>better</a:t>
            </a:r>
            <a:r>
              <a:rPr lang="pt-PT" dirty="0"/>
              <a:t> </a:t>
            </a:r>
            <a:r>
              <a:rPr lang="pt-PT" dirty="0" err="1"/>
              <a:t>results</a:t>
            </a:r>
            <a:r>
              <a:rPr lang="pt-PT" dirty="0"/>
              <a:t>. </a:t>
            </a:r>
            <a:r>
              <a:rPr lang="pt-PT" dirty="0" err="1"/>
              <a:t>There’s</a:t>
            </a:r>
            <a:r>
              <a:rPr lang="pt-PT" dirty="0"/>
              <a:t> </a:t>
            </a:r>
            <a:r>
              <a:rPr lang="pt-PT" dirty="0" err="1"/>
              <a:t>not</a:t>
            </a:r>
            <a:r>
              <a:rPr lang="pt-PT" dirty="0"/>
              <a:t> </a:t>
            </a:r>
            <a:r>
              <a:rPr lang="pt-PT" dirty="0" err="1"/>
              <a:t>enough</a:t>
            </a:r>
            <a:r>
              <a:rPr lang="pt-PT" dirty="0"/>
              <a:t> </a:t>
            </a:r>
            <a:r>
              <a:rPr lang="pt-PT" dirty="0" err="1"/>
              <a:t>statistical</a:t>
            </a:r>
            <a:r>
              <a:rPr lang="pt-PT" dirty="0"/>
              <a:t> </a:t>
            </a:r>
            <a:r>
              <a:rPr lang="pt-PT" dirty="0" err="1"/>
              <a:t>evidence</a:t>
            </a:r>
            <a:r>
              <a:rPr lang="pt-PT" dirty="0"/>
              <a:t> to </a:t>
            </a:r>
            <a:r>
              <a:rPr lang="pt-PT" dirty="0" err="1"/>
              <a:t>say</a:t>
            </a:r>
            <a:r>
              <a:rPr lang="pt-PT" dirty="0"/>
              <a:t> </a:t>
            </a:r>
            <a:r>
              <a:rPr lang="pt-PT" dirty="0" err="1"/>
              <a:t>that</a:t>
            </a:r>
            <a:r>
              <a:rPr lang="pt-PT" dirty="0"/>
              <a:t> a </a:t>
            </a:r>
            <a:r>
              <a:rPr lang="pt-PT" dirty="0" err="1"/>
              <a:t>certain</a:t>
            </a:r>
            <a:r>
              <a:rPr lang="pt-PT" dirty="0"/>
              <a:t> </a:t>
            </a:r>
            <a:r>
              <a:rPr lang="pt-PT" dirty="0" err="1"/>
              <a:t>launch</a:t>
            </a:r>
            <a:r>
              <a:rPr lang="pt-PT" dirty="0"/>
              <a:t> site </a:t>
            </a:r>
            <a:r>
              <a:rPr lang="pt-PT" dirty="0" err="1"/>
              <a:t>is</a:t>
            </a:r>
            <a:r>
              <a:rPr lang="pt-PT" dirty="0"/>
              <a:t> a </a:t>
            </a:r>
            <a:r>
              <a:rPr lang="pt-PT" dirty="0" err="1"/>
              <a:t>factor</a:t>
            </a:r>
            <a:r>
              <a:rPr lang="pt-PT" dirty="0"/>
              <a:t> to determine </a:t>
            </a:r>
            <a:r>
              <a:rPr lang="pt-PT" dirty="0" err="1"/>
              <a:t>if</a:t>
            </a:r>
            <a:r>
              <a:rPr lang="pt-PT" dirty="0"/>
              <a:t> </a:t>
            </a:r>
            <a:r>
              <a:rPr lang="pt-PT" dirty="0" err="1"/>
              <a:t>the</a:t>
            </a:r>
            <a:r>
              <a:rPr lang="pt-PT" dirty="0"/>
              <a:t> </a:t>
            </a:r>
            <a:r>
              <a:rPr lang="pt-PT" dirty="0" err="1"/>
              <a:t>mission</a:t>
            </a:r>
            <a:r>
              <a:rPr lang="pt-PT" dirty="0"/>
              <a:t> </a:t>
            </a:r>
            <a:r>
              <a:rPr lang="pt-PT" dirty="0" err="1"/>
              <a:t>will</a:t>
            </a:r>
            <a:r>
              <a:rPr lang="pt-PT" dirty="0"/>
              <a:t> </a:t>
            </a:r>
            <a:r>
              <a:rPr lang="pt-PT" dirty="0" err="1"/>
              <a:t>be</a:t>
            </a:r>
            <a:r>
              <a:rPr lang="pt-PT" dirty="0"/>
              <a:t> </a:t>
            </a:r>
            <a:r>
              <a:rPr lang="pt-PT" dirty="0" err="1"/>
              <a:t>sucessful</a:t>
            </a:r>
            <a:r>
              <a:rPr lang="pt-PT" dirty="0"/>
              <a:t> </a:t>
            </a:r>
            <a:r>
              <a:rPr lang="pt-PT" dirty="0" err="1"/>
              <a:t>or</a:t>
            </a:r>
            <a:r>
              <a:rPr lang="pt-PT" dirty="0"/>
              <a:t> </a:t>
            </a:r>
            <a:r>
              <a:rPr lang="pt-PT" dirty="0" err="1"/>
              <a:t>not</a:t>
            </a:r>
            <a:r>
              <a:rPr lang="pt-PT" dirty="0"/>
              <a:t>.</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descr="SuDo2M4Ra0QAAAABJRU5ErkJggg== (989×590)">
            <a:extLst>
              <a:ext uri="{FF2B5EF4-FFF2-40B4-BE49-F238E27FC236}">
                <a16:creationId xmlns:a16="http://schemas.microsoft.com/office/drawing/2014/main" id="{40FBAB97-3424-D195-34B2-4B421EE3A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65" y="1354920"/>
            <a:ext cx="6953440" cy="414815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D458D063-FB2C-9D76-B825-47330C3790F1}"/>
              </a:ext>
            </a:extLst>
          </p:cNvPr>
          <p:cNvSpPr txBox="1"/>
          <p:nvPr/>
        </p:nvSpPr>
        <p:spPr>
          <a:xfrm>
            <a:off x="2881104" y="5597625"/>
            <a:ext cx="5407762" cy="369332"/>
          </a:xfrm>
          <a:prstGeom prst="rect">
            <a:avLst/>
          </a:prstGeom>
          <a:noFill/>
        </p:spPr>
        <p:txBody>
          <a:bodyPr wrap="none" rtlCol="0">
            <a:spAutoFit/>
          </a:bodyPr>
          <a:lstStyle/>
          <a:p>
            <a:r>
              <a:rPr lang="pt-PT" dirty="0" err="1"/>
              <a:t>Orbit</a:t>
            </a:r>
            <a:r>
              <a:rPr lang="pt-PT" dirty="0"/>
              <a:t> ES-L1, GEO, HEO </a:t>
            </a:r>
            <a:r>
              <a:rPr lang="pt-PT" dirty="0" err="1"/>
              <a:t>and</a:t>
            </a:r>
            <a:r>
              <a:rPr lang="pt-PT" dirty="0"/>
              <a:t> SSO </a:t>
            </a:r>
            <a:r>
              <a:rPr lang="pt-PT" dirty="0" err="1"/>
              <a:t>has</a:t>
            </a:r>
            <a:r>
              <a:rPr lang="pt-PT" dirty="0"/>
              <a:t> </a:t>
            </a:r>
            <a:r>
              <a:rPr lang="pt-PT" dirty="0" err="1"/>
              <a:t>the</a:t>
            </a:r>
            <a:r>
              <a:rPr lang="pt-PT" dirty="0"/>
              <a:t> </a:t>
            </a:r>
            <a:r>
              <a:rPr lang="pt-PT" dirty="0" err="1"/>
              <a:t>best</a:t>
            </a:r>
            <a:r>
              <a:rPr lang="pt-PT" dirty="0"/>
              <a:t> </a:t>
            </a:r>
            <a:r>
              <a:rPr lang="pt-PT" dirty="0" err="1"/>
              <a:t>sucess</a:t>
            </a:r>
            <a:r>
              <a:rPr lang="pt-PT" dirty="0"/>
              <a:t>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15CCD24F-6403-ADF9-5772-A8ACD2A5D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648" y="1351635"/>
            <a:ext cx="10586703" cy="207736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62DBCEC1-88B1-38D4-0079-F7D2F1306EAC}"/>
              </a:ext>
            </a:extLst>
          </p:cNvPr>
          <p:cNvSpPr txBox="1"/>
          <p:nvPr/>
        </p:nvSpPr>
        <p:spPr>
          <a:xfrm>
            <a:off x="1517904" y="3931920"/>
            <a:ext cx="9458358" cy="369332"/>
          </a:xfrm>
          <a:prstGeom prst="rect">
            <a:avLst/>
          </a:prstGeom>
          <a:noFill/>
        </p:spPr>
        <p:txBody>
          <a:bodyPr wrap="none" rtlCol="0">
            <a:spAutoFit/>
          </a:bodyPr>
          <a:lstStyle/>
          <a:p>
            <a:r>
              <a:rPr lang="pt-PT" dirty="0" err="1"/>
              <a:t>From</a:t>
            </a:r>
            <a:r>
              <a:rPr lang="pt-PT" dirty="0"/>
              <a:t> </a:t>
            </a:r>
            <a:r>
              <a:rPr lang="pt-PT" dirty="0" err="1"/>
              <a:t>this</a:t>
            </a:r>
            <a:r>
              <a:rPr lang="pt-PT" dirty="0"/>
              <a:t> </a:t>
            </a:r>
            <a:r>
              <a:rPr lang="pt-PT" dirty="0" err="1"/>
              <a:t>chart</a:t>
            </a:r>
            <a:r>
              <a:rPr lang="pt-PT" dirty="0"/>
              <a:t> </a:t>
            </a:r>
            <a:r>
              <a:rPr lang="pt-PT" dirty="0" err="1"/>
              <a:t>it’s</a:t>
            </a:r>
            <a:r>
              <a:rPr lang="pt-PT" dirty="0"/>
              <a:t> </a:t>
            </a:r>
            <a:r>
              <a:rPr lang="pt-PT" dirty="0" err="1"/>
              <a:t>possible</a:t>
            </a:r>
            <a:r>
              <a:rPr lang="pt-PT" dirty="0"/>
              <a:t> to </a:t>
            </a:r>
            <a:r>
              <a:rPr lang="pt-PT" dirty="0" err="1"/>
              <a:t>see</a:t>
            </a:r>
            <a:r>
              <a:rPr lang="pt-PT" dirty="0"/>
              <a:t> </a:t>
            </a:r>
            <a:r>
              <a:rPr lang="pt-PT" dirty="0" err="1"/>
              <a:t>that</a:t>
            </a:r>
            <a:r>
              <a:rPr lang="pt-PT" dirty="0"/>
              <a:t> LEO </a:t>
            </a:r>
            <a:r>
              <a:rPr lang="pt-PT" dirty="0" err="1"/>
              <a:t>orbit</a:t>
            </a:r>
            <a:r>
              <a:rPr lang="pt-PT" dirty="0"/>
              <a:t> shows </a:t>
            </a:r>
            <a:r>
              <a:rPr lang="pt-PT" dirty="0" err="1"/>
              <a:t>better</a:t>
            </a:r>
            <a:r>
              <a:rPr lang="pt-PT" dirty="0"/>
              <a:t> </a:t>
            </a:r>
            <a:r>
              <a:rPr lang="pt-PT" dirty="0" err="1"/>
              <a:t>results</a:t>
            </a:r>
            <a:r>
              <a:rPr lang="pt-PT" dirty="0"/>
              <a:t> </a:t>
            </a:r>
            <a:r>
              <a:rPr lang="pt-PT" dirty="0" err="1"/>
              <a:t>with</a:t>
            </a:r>
            <a:r>
              <a:rPr lang="pt-PT" dirty="0"/>
              <a:t> </a:t>
            </a:r>
            <a:r>
              <a:rPr lang="pt-PT" dirty="0" err="1"/>
              <a:t>higher</a:t>
            </a:r>
            <a:r>
              <a:rPr lang="pt-PT" dirty="0"/>
              <a:t> </a:t>
            </a:r>
            <a:r>
              <a:rPr lang="pt-PT" dirty="0" err="1"/>
              <a:t>amount</a:t>
            </a:r>
            <a:r>
              <a:rPr lang="pt-PT" dirty="0"/>
              <a:t> </a:t>
            </a:r>
            <a:r>
              <a:rPr lang="pt-PT" dirty="0" err="1"/>
              <a:t>of</a:t>
            </a:r>
            <a:r>
              <a:rPr lang="pt-PT" dirty="0"/>
              <a:t> </a:t>
            </a:r>
            <a:r>
              <a:rPr lang="pt-PT" dirty="0" err="1"/>
              <a:t>flights</a:t>
            </a:r>
            <a:r>
              <a:rPr lang="pt-PT" dirty="0"/>
              <a: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8CA67BD2-EA8C-DFB3-4688-ECBCA2E05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 y="1372490"/>
            <a:ext cx="11094720" cy="217705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024D3263-0B4D-9A66-611A-512D3DAE725A}"/>
              </a:ext>
            </a:extLst>
          </p:cNvPr>
          <p:cNvSpPr txBox="1"/>
          <p:nvPr/>
        </p:nvSpPr>
        <p:spPr>
          <a:xfrm>
            <a:off x="1752600" y="3700194"/>
            <a:ext cx="8686800" cy="646331"/>
          </a:xfrm>
          <a:prstGeom prst="rect">
            <a:avLst/>
          </a:prstGeom>
          <a:noFill/>
        </p:spPr>
        <p:txBody>
          <a:bodyPr wrap="square" rtlCol="0">
            <a:spAutoFit/>
          </a:bodyPr>
          <a:lstStyle/>
          <a:p>
            <a:r>
              <a:rPr lang="pt-PT" dirty="0"/>
              <a:t>For GTO </a:t>
            </a:r>
            <a:r>
              <a:rPr lang="pt-PT" dirty="0" err="1"/>
              <a:t>orbit</a:t>
            </a:r>
            <a:r>
              <a:rPr lang="pt-PT" dirty="0"/>
              <a:t> </a:t>
            </a:r>
            <a:r>
              <a:rPr lang="pt-PT" dirty="0" err="1"/>
              <a:t>it’s</a:t>
            </a:r>
            <a:r>
              <a:rPr lang="pt-PT" dirty="0"/>
              <a:t> </a:t>
            </a:r>
            <a:r>
              <a:rPr lang="pt-PT" dirty="0" err="1"/>
              <a:t>possible</a:t>
            </a:r>
            <a:r>
              <a:rPr lang="pt-PT" dirty="0"/>
              <a:t> to </a:t>
            </a:r>
            <a:r>
              <a:rPr lang="pt-PT" dirty="0" err="1"/>
              <a:t>see</a:t>
            </a:r>
            <a:r>
              <a:rPr lang="pt-PT" dirty="0"/>
              <a:t> </a:t>
            </a:r>
            <a:r>
              <a:rPr lang="pt-PT" dirty="0" err="1"/>
              <a:t>that</a:t>
            </a:r>
            <a:r>
              <a:rPr lang="pt-PT" dirty="0"/>
              <a:t> </a:t>
            </a:r>
            <a:r>
              <a:rPr lang="pt-PT" dirty="0" err="1"/>
              <a:t>the</a:t>
            </a:r>
            <a:r>
              <a:rPr lang="pt-PT" dirty="0"/>
              <a:t> </a:t>
            </a:r>
            <a:r>
              <a:rPr lang="pt-PT" dirty="0" err="1"/>
              <a:t>higher</a:t>
            </a:r>
            <a:r>
              <a:rPr lang="pt-PT" dirty="0"/>
              <a:t> </a:t>
            </a:r>
            <a:r>
              <a:rPr lang="pt-PT" dirty="0" err="1"/>
              <a:t>payload</a:t>
            </a:r>
            <a:r>
              <a:rPr lang="pt-PT" dirty="0"/>
              <a:t> </a:t>
            </a:r>
            <a:r>
              <a:rPr lang="pt-PT" dirty="0" err="1"/>
              <a:t>afects</a:t>
            </a:r>
            <a:r>
              <a:rPr lang="pt-PT" dirty="0"/>
              <a:t> </a:t>
            </a:r>
            <a:r>
              <a:rPr lang="pt-PT" dirty="0" err="1"/>
              <a:t>negatively</a:t>
            </a:r>
            <a:r>
              <a:rPr lang="pt-PT" dirty="0"/>
              <a:t> </a:t>
            </a:r>
            <a:r>
              <a:rPr lang="pt-PT" dirty="0" err="1"/>
              <a:t>the</a:t>
            </a:r>
            <a:r>
              <a:rPr lang="pt-PT" dirty="0"/>
              <a:t> </a:t>
            </a:r>
            <a:r>
              <a:rPr lang="pt-PT" dirty="0" err="1"/>
              <a:t>sucess</a:t>
            </a:r>
            <a:r>
              <a:rPr lang="pt-PT" dirty="0"/>
              <a:t> </a:t>
            </a:r>
            <a:r>
              <a:rPr lang="pt-PT" dirty="0" err="1"/>
              <a:t>of</a:t>
            </a:r>
            <a:r>
              <a:rPr lang="pt-PT" dirty="0"/>
              <a:t> a </a:t>
            </a:r>
            <a:r>
              <a:rPr lang="pt-PT" dirty="0" err="1"/>
              <a:t>mission</a:t>
            </a:r>
            <a:r>
              <a:rPr lang="pt-PT" dirty="0"/>
              <a:t>. For </a:t>
            </a:r>
            <a:r>
              <a:rPr lang="pt-PT" dirty="0" err="1"/>
              <a:t>the</a:t>
            </a:r>
            <a:r>
              <a:rPr lang="pt-PT" dirty="0"/>
              <a:t> </a:t>
            </a:r>
            <a:r>
              <a:rPr lang="pt-PT" dirty="0" err="1"/>
              <a:t>other</a:t>
            </a:r>
            <a:r>
              <a:rPr lang="pt-PT" dirty="0"/>
              <a:t> </a:t>
            </a:r>
            <a:r>
              <a:rPr lang="pt-PT" dirty="0" err="1"/>
              <a:t>side</a:t>
            </a:r>
            <a:r>
              <a:rPr lang="pt-PT" dirty="0"/>
              <a:t>, LEO, PO </a:t>
            </a:r>
            <a:r>
              <a:rPr lang="pt-PT" dirty="0" err="1"/>
              <a:t>and</a:t>
            </a:r>
            <a:r>
              <a:rPr lang="pt-PT" dirty="0"/>
              <a:t> ISS shows </a:t>
            </a:r>
            <a:r>
              <a:rPr lang="pt-PT" dirty="0" err="1"/>
              <a:t>better</a:t>
            </a:r>
            <a:r>
              <a:rPr lang="pt-PT" dirty="0"/>
              <a:t> </a:t>
            </a:r>
            <a:r>
              <a:rPr lang="pt-PT" dirty="0" err="1"/>
              <a:t>results</a:t>
            </a:r>
            <a:r>
              <a:rPr lang="pt-PT" dirty="0"/>
              <a:t> for </a:t>
            </a:r>
            <a:r>
              <a:rPr lang="pt-PT" dirty="0" err="1"/>
              <a:t>higher</a:t>
            </a:r>
            <a:r>
              <a:rPr lang="pt-PT" dirty="0"/>
              <a:t> </a:t>
            </a:r>
            <a:r>
              <a:rPr lang="pt-PT" dirty="0" err="1"/>
              <a:t>payloads</a:t>
            </a:r>
            <a:r>
              <a:rPr lang="pt-PT" dirty="0"/>
              <a:t>.</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a:extLst>
              <a:ext uri="{FF2B5EF4-FFF2-40B4-BE49-F238E27FC236}">
                <a16:creationId xmlns:a16="http://schemas.microsoft.com/office/drawing/2014/main" id="{47CE13E6-2AEA-0246-7814-1BC328141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803" y="1362648"/>
            <a:ext cx="3910393" cy="313797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DF36F7E4-6C09-4A79-44DE-BB8BE1E55375}"/>
              </a:ext>
            </a:extLst>
          </p:cNvPr>
          <p:cNvSpPr txBox="1"/>
          <p:nvPr/>
        </p:nvSpPr>
        <p:spPr>
          <a:xfrm>
            <a:off x="1792225" y="4818887"/>
            <a:ext cx="8321040" cy="923330"/>
          </a:xfrm>
          <a:prstGeom prst="rect">
            <a:avLst/>
          </a:prstGeom>
          <a:noFill/>
        </p:spPr>
        <p:txBody>
          <a:bodyPr wrap="square" rtlCol="0">
            <a:spAutoFit/>
          </a:bodyPr>
          <a:lstStyle/>
          <a:p>
            <a:r>
              <a:rPr lang="pt-PT" dirty="0" err="1"/>
              <a:t>We</a:t>
            </a:r>
            <a:r>
              <a:rPr lang="pt-PT" dirty="0"/>
              <a:t> can </a:t>
            </a:r>
            <a:r>
              <a:rPr lang="pt-PT" dirty="0" err="1"/>
              <a:t>see</a:t>
            </a:r>
            <a:r>
              <a:rPr lang="pt-PT" dirty="0"/>
              <a:t> </a:t>
            </a:r>
            <a:r>
              <a:rPr lang="pt-PT" dirty="0" err="1"/>
              <a:t>that</a:t>
            </a:r>
            <a:r>
              <a:rPr lang="pt-PT" dirty="0"/>
              <a:t> </a:t>
            </a:r>
            <a:r>
              <a:rPr lang="pt-PT" dirty="0" err="1"/>
              <a:t>the</a:t>
            </a:r>
            <a:r>
              <a:rPr lang="pt-PT" dirty="0"/>
              <a:t> </a:t>
            </a:r>
            <a:r>
              <a:rPr lang="pt-PT" dirty="0" err="1"/>
              <a:t>sucess</a:t>
            </a:r>
            <a:r>
              <a:rPr lang="pt-PT" dirty="0"/>
              <a:t> </a:t>
            </a:r>
            <a:r>
              <a:rPr lang="pt-PT" dirty="0" err="1"/>
              <a:t>of</a:t>
            </a:r>
            <a:r>
              <a:rPr lang="pt-PT" dirty="0"/>
              <a:t> </a:t>
            </a:r>
            <a:r>
              <a:rPr lang="pt-PT" dirty="0" err="1"/>
              <a:t>the</a:t>
            </a:r>
            <a:r>
              <a:rPr lang="pt-PT" dirty="0"/>
              <a:t> </a:t>
            </a:r>
            <a:r>
              <a:rPr lang="pt-PT" dirty="0" err="1"/>
              <a:t>missions</a:t>
            </a:r>
            <a:r>
              <a:rPr lang="pt-PT" dirty="0"/>
              <a:t> </a:t>
            </a:r>
            <a:r>
              <a:rPr lang="pt-PT" dirty="0" err="1"/>
              <a:t>kept</a:t>
            </a:r>
            <a:r>
              <a:rPr lang="pt-PT" dirty="0"/>
              <a:t> </a:t>
            </a:r>
            <a:r>
              <a:rPr lang="pt-PT" dirty="0" err="1"/>
              <a:t>raising</a:t>
            </a:r>
            <a:r>
              <a:rPr lang="pt-PT" dirty="0"/>
              <a:t> </a:t>
            </a:r>
            <a:r>
              <a:rPr lang="pt-PT" dirty="0" err="1"/>
              <a:t>with</a:t>
            </a:r>
            <a:r>
              <a:rPr lang="pt-PT" dirty="0"/>
              <a:t> time. </a:t>
            </a:r>
            <a:r>
              <a:rPr lang="pt-PT" dirty="0" err="1"/>
              <a:t>We</a:t>
            </a:r>
            <a:r>
              <a:rPr lang="pt-PT" dirty="0"/>
              <a:t> can </a:t>
            </a:r>
            <a:r>
              <a:rPr lang="pt-PT" dirty="0" err="1"/>
              <a:t>probably</a:t>
            </a:r>
            <a:r>
              <a:rPr lang="pt-PT" dirty="0"/>
              <a:t> </a:t>
            </a:r>
            <a:r>
              <a:rPr lang="pt-PT" dirty="0" err="1"/>
              <a:t>say</a:t>
            </a:r>
            <a:r>
              <a:rPr lang="pt-PT" dirty="0"/>
              <a:t> </a:t>
            </a:r>
            <a:r>
              <a:rPr lang="pt-PT" dirty="0" err="1"/>
              <a:t>that</a:t>
            </a:r>
            <a:r>
              <a:rPr lang="pt-PT" dirty="0"/>
              <a:t> </a:t>
            </a:r>
            <a:r>
              <a:rPr lang="pt-PT" dirty="0" err="1"/>
              <a:t>the</a:t>
            </a:r>
            <a:r>
              <a:rPr lang="pt-PT" dirty="0"/>
              <a:t> </a:t>
            </a:r>
            <a:r>
              <a:rPr lang="pt-PT" dirty="0" err="1"/>
              <a:t>experience</a:t>
            </a:r>
            <a:r>
              <a:rPr lang="pt-PT" dirty="0"/>
              <a:t> </a:t>
            </a:r>
            <a:r>
              <a:rPr lang="pt-PT" dirty="0" err="1"/>
              <a:t>with</a:t>
            </a:r>
            <a:r>
              <a:rPr lang="pt-PT" dirty="0"/>
              <a:t> </a:t>
            </a:r>
            <a:r>
              <a:rPr lang="pt-PT" dirty="0" err="1"/>
              <a:t>the</a:t>
            </a:r>
            <a:r>
              <a:rPr lang="pt-PT" dirty="0"/>
              <a:t> </a:t>
            </a:r>
            <a:r>
              <a:rPr lang="pt-PT" dirty="0" err="1"/>
              <a:t>past</a:t>
            </a:r>
            <a:r>
              <a:rPr lang="pt-PT" dirty="0"/>
              <a:t> </a:t>
            </a:r>
            <a:r>
              <a:rPr lang="pt-PT" dirty="0" err="1"/>
              <a:t>missions</a:t>
            </a:r>
            <a:r>
              <a:rPr lang="pt-PT" dirty="0"/>
              <a:t>, </a:t>
            </a:r>
            <a:r>
              <a:rPr lang="pt-PT" dirty="0" err="1"/>
              <a:t>knowledge</a:t>
            </a:r>
            <a:r>
              <a:rPr lang="pt-PT" dirty="0"/>
              <a:t> </a:t>
            </a:r>
            <a:r>
              <a:rPr lang="pt-PT" dirty="0" err="1"/>
              <a:t>and</a:t>
            </a:r>
            <a:r>
              <a:rPr lang="pt-PT" dirty="0"/>
              <a:t> </a:t>
            </a:r>
            <a:r>
              <a:rPr lang="pt-PT" dirty="0" err="1"/>
              <a:t>increase</a:t>
            </a:r>
            <a:r>
              <a:rPr lang="pt-PT" dirty="0"/>
              <a:t> in </a:t>
            </a:r>
            <a:r>
              <a:rPr lang="pt-PT" dirty="0" err="1"/>
              <a:t>technology</a:t>
            </a:r>
            <a:r>
              <a:rPr lang="pt-PT" dirty="0"/>
              <a:t>, </a:t>
            </a:r>
            <a:r>
              <a:rPr lang="pt-PT" dirty="0" err="1"/>
              <a:t>helped</a:t>
            </a:r>
            <a:r>
              <a:rPr lang="pt-PT" dirty="0"/>
              <a:t> </a:t>
            </a:r>
            <a:r>
              <a:rPr lang="pt-PT" dirty="0" err="1"/>
              <a:t>the</a:t>
            </a:r>
            <a:r>
              <a:rPr lang="pt-PT" dirty="0"/>
              <a:t> </a:t>
            </a:r>
            <a:r>
              <a:rPr lang="pt-PT" dirty="0" err="1"/>
              <a:t>sucess</a:t>
            </a:r>
            <a:r>
              <a:rPr lang="pt-PT" dirty="0"/>
              <a:t> </a:t>
            </a:r>
            <a:r>
              <a:rPr lang="pt-PT" dirty="0" err="1"/>
              <a:t>of</a:t>
            </a:r>
            <a:r>
              <a:rPr lang="pt-PT" dirty="0"/>
              <a:t> </a:t>
            </a:r>
            <a:r>
              <a:rPr lang="pt-PT" dirty="0" err="1"/>
              <a:t>the</a:t>
            </a:r>
            <a:r>
              <a:rPr lang="pt-PT" dirty="0"/>
              <a:t> </a:t>
            </a:r>
            <a:r>
              <a:rPr lang="pt-PT" dirty="0" err="1"/>
              <a:t>missions</a:t>
            </a:r>
            <a:r>
              <a:rPr lang="pt-PT" dirty="0"/>
              <a:t>.</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B4EDEB95-551C-2D9A-FF30-0F82D9FE1488}"/>
              </a:ext>
            </a:extLst>
          </p:cNvPr>
          <p:cNvPicPr>
            <a:picLocks noChangeAspect="1"/>
          </p:cNvPicPr>
          <p:nvPr/>
        </p:nvPicPr>
        <p:blipFill>
          <a:blip r:embed="rId3"/>
          <a:stretch>
            <a:fillRect/>
          </a:stretch>
        </p:blipFill>
        <p:spPr>
          <a:xfrm>
            <a:off x="770011" y="1567431"/>
            <a:ext cx="4410691" cy="2772162"/>
          </a:xfrm>
          <a:prstGeom prst="rect">
            <a:avLst/>
          </a:prstGeom>
        </p:spPr>
      </p:pic>
      <p:sp>
        <p:nvSpPr>
          <p:cNvPr id="7" name="CaixaDeTexto 6">
            <a:extLst>
              <a:ext uri="{FF2B5EF4-FFF2-40B4-BE49-F238E27FC236}">
                <a16:creationId xmlns:a16="http://schemas.microsoft.com/office/drawing/2014/main" id="{5C1DB4AC-DCA8-21D9-10DD-C2D2320B763B}"/>
              </a:ext>
            </a:extLst>
          </p:cNvPr>
          <p:cNvSpPr txBox="1"/>
          <p:nvPr/>
        </p:nvSpPr>
        <p:spPr>
          <a:xfrm>
            <a:off x="5600943" y="1574504"/>
            <a:ext cx="5684668" cy="1200329"/>
          </a:xfrm>
          <a:prstGeom prst="rect">
            <a:avLst/>
          </a:prstGeom>
          <a:noFill/>
        </p:spPr>
        <p:txBody>
          <a:bodyPr wrap="square" rtlCol="0">
            <a:spAutoFit/>
          </a:bodyPr>
          <a:lstStyle/>
          <a:p>
            <a:r>
              <a:rPr lang="en-US"/>
              <a:t>This SQL query retrieves all distinct launch sites from the SpaceX mission dataset. The result shows that launches took place at multiple locations, including CCAFS LC-40, VAFB SLC-4E, KSC LC-39A, and CCAFS SLC-40.</a:t>
            </a:r>
            <a:endParaRPr lang="pt-PT"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EF83BC9B-BDDC-44E8-9DE4-CB95B28AAA4B}"/>
              </a:ext>
            </a:extLst>
          </p:cNvPr>
          <p:cNvPicPr>
            <a:picLocks noChangeAspect="1"/>
          </p:cNvPicPr>
          <p:nvPr/>
        </p:nvPicPr>
        <p:blipFill>
          <a:blip r:embed="rId3"/>
          <a:stretch>
            <a:fillRect/>
          </a:stretch>
        </p:blipFill>
        <p:spPr>
          <a:xfrm>
            <a:off x="770011" y="1552754"/>
            <a:ext cx="5948056" cy="4607952"/>
          </a:xfrm>
          <a:prstGeom prst="rect">
            <a:avLst/>
          </a:prstGeom>
        </p:spPr>
      </p:pic>
      <p:sp>
        <p:nvSpPr>
          <p:cNvPr id="7" name="CaixaDeTexto 6">
            <a:extLst>
              <a:ext uri="{FF2B5EF4-FFF2-40B4-BE49-F238E27FC236}">
                <a16:creationId xmlns:a16="http://schemas.microsoft.com/office/drawing/2014/main" id="{ECAB4DE8-65C3-FA00-3EB8-6225D3CF182A}"/>
              </a:ext>
            </a:extLst>
          </p:cNvPr>
          <p:cNvSpPr txBox="1"/>
          <p:nvPr/>
        </p:nvSpPr>
        <p:spPr>
          <a:xfrm>
            <a:off x="7185804" y="1768415"/>
            <a:ext cx="3053751" cy="2862322"/>
          </a:xfrm>
          <a:prstGeom prst="rect">
            <a:avLst/>
          </a:prstGeom>
          <a:noFill/>
        </p:spPr>
        <p:txBody>
          <a:bodyPr wrap="square" rtlCol="0">
            <a:spAutoFit/>
          </a:bodyPr>
          <a:lstStyle/>
          <a:p>
            <a:r>
              <a:rPr lang="en-US" dirty="0"/>
              <a:t>This query displays the first 5 launches where the launch site starts with “CCAFS”. It includes mission details such as date, booster version, payload, orbit, customer, and payload mass. This helps focus the analysis on launches from the Cape Canaveral Air Force Station.</a:t>
            </a:r>
            <a:endParaRPr lang="pt-PT"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F7D8DBB0-9E59-ECC0-D1B9-C3A30931319D}"/>
              </a:ext>
            </a:extLst>
          </p:cNvPr>
          <p:cNvPicPr>
            <a:picLocks noChangeAspect="1"/>
          </p:cNvPicPr>
          <p:nvPr/>
        </p:nvPicPr>
        <p:blipFill>
          <a:blip r:embed="rId3"/>
          <a:stretch>
            <a:fillRect/>
          </a:stretch>
        </p:blipFill>
        <p:spPr>
          <a:xfrm>
            <a:off x="770011" y="1556677"/>
            <a:ext cx="9011908" cy="1743318"/>
          </a:xfrm>
          <a:prstGeom prst="rect">
            <a:avLst/>
          </a:prstGeom>
        </p:spPr>
      </p:pic>
      <p:sp>
        <p:nvSpPr>
          <p:cNvPr id="7" name="CaixaDeTexto 6">
            <a:extLst>
              <a:ext uri="{FF2B5EF4-FFF2-40B4-BE49-F238E27FC236}">
                <a16:creationId xmlns:a16="http://schemas.microsoft.com/office/drawing/2014/main" id="{7BC907AF-856C-54A1-600C-391376EBE413}"/>
              </a:ext>
            </a:extLst>
          </p:cNvPr>
          <p:cNvSpPr txBox="1"/>
          <p:nvPr/>
        </p:nvSpPr>
        <p:spPr>
          <a:xfrm>
            <a:off x="1259457" y="3429000"/>
            <a:ext cx="4321834" cy="1477328"/>
          </a:xfrm>
          <a:prstGeom prst="rect">
            <a:avLst/>
          </a:prstGeom>
          <a:noFill/>
        </p:spPr>
        <p:txBody>
          <a:bodyPr wrap="square" rtlCol="0">
            <a:spAutoFit/>
          </a:bodyPr>
          <a:lstStyle/>
          <a:p>
            <a:r>
              <a:rPr lang="en-US" dirty="0"/>
              <a:t>This query calculates the total payload mass delivered by SpaceX for NASA’s Commercial Resupply Services (CRS) missions. The result shows that SpaceX launched a combined payload of </a:t>
            </a:r>
            <a:r>
              <a:rPr lang="en-US" b="1" dirty="0"/>
              <a:t>45,596 kg</a:t>
            </a:r>
            <a:r>
              <a:rPr lang="en-US" dirty="0"/>
              <a:t> for NASA (CRS).</a:t>
            </a:r>
            <a:endParaRPr lang="pt-PT"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D304CFDD-96F9-CF32-C271-440C7CF8D69A}"/>
              </a:ext>
            </a:extLst>
          </p:cNvPr>
          <p:cNvPicPr>
            <a:picLocks noChangeAspect="1"/>
          </p:cNvPicPr>
          <p:nvPr/>
        </p:nvPicPr>
        <p:blipFill>
          <a:blip r:embed="rId3"/>
          <a:stretch>
            <a:fillRect/>
          </a:stretch>
        </p:blipFill>
        <p:spPr>
          <a:xfrm>
            <a:off x="770011" y="1583456"/>
            <a:ext cx="9593014" cy="1724266"/>
          </a:xfrm>
          <a:prstGeom prst="rect">
            <a:avLst/>
          </a:prstGeom>
        </p:spPr>
      </p:pic>
      <p:sp>
        <p:nvSpPr>
          <p:cNvPr id="7" name="CaixaDeTexto 6">
            <a:extLst>
              <a:ext uri="{FF2B5EF4-FFF2-40B4-BE49-F238E27FC236}">
                <a16:creationId xmlns:a16="http://schemas.microsoft.com/office/drawing/2014/main" id="{F861270E-A52B-0DAC-D08D-59F0CBB1267C}"/>
              </a:ext>
            </a:extLst>
          </p:cNvPr>
          <p:cNvSpPr txBox="1"/>
          <p:nvPr/>
        </p:nvSpPr>
        <p:spPr>
          <a:xfrm>
            <a:off x="770011" y="3429000"/>
            <a:ext cx="5121831" cy="1200329"/>
          </a:xfrm>
          <a:prstGeom prst="rect">
            <a:avLst/>
          </a:prstGeom>
          <a:noFill/>
        </p:spPr>
        <p:txBody>
          <a:bodyPr wrap="square" rtlCol="0">
            <a:spAutoFit/>
          </a:bodyPr>
          <a:lstStyle/>
          <a:p>
            <a:r>
              <a:rPr lang="en-US" dirty="0"/>
              <a:t>This query calculates the average payload mass carried by the </a:t>
            </a:r>
            <a:r>
              <a:rPr lang="en-US" b="1" dirty="0"/>
              <a:t>F9 v1.1</a:t>
            </a:r>
            <a:r>
              <a:rPr lang="en-US" dirty="0"/>
              <a:t> booster version. The result shows an average of </a:t>
            </a:r>
            <a:r>
              <a:rPr lang="en-US" b="1" dirty="0"/>
              <a:t>2,928.4 kg</a:t>
            </a:r>
            <a:r>
              <a:rPr lang="en-US" dirty="0"/>
              <a:t>, providing insight into this booster’s typical mission load capacity.</a:t>
            </a:r>
            <a:endParaRPr lang="pt-PT"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27ED5D2A-5321-488C-B1C4-6F83A185B09B}"/>
              </a:ext>
            </a:extLst>
          </p:cNvPr>
          <p:cNvPicPr>
            <a:picLocks noChangeAspect="1"/>
          </p:cNvPicPr>
          <p:nvPr/>
        </p:nvPicPr>
        <p:blipFill>
          <a:blip r:embed="rId3"/>
          <a:stretch>
            <a:fillRect/>
          </a:stretch>
        </p:blipFill>
        <p:spPr>
          <a:xfrm>
            <a:off x="770011" y="1540059"/>
            <a:ext cx="9783540" cy="1638529"/>
          </a:xfrm>
          <a:prstGeom prst="rect">
            <a:avLst/>
          </a:prstGeom>
        </p:spPr>
      </p:pic>
      <p:sp>
        <p:nvSpPr>
          <p:cNvPr id="7" name="CaixaDeTexto 6">
            <a:extLst>
              <a:ext uri="{FF2B5EF4-FFF2-40B4-BE49-F238E27FC236}">
                <a16:creationId xmlns:a16="http://schemas.microsoft.com/office/drawing/2014/main" id="{7672FC1A-0183-DBC1-C2F3-E75635F83C42}"/>
              </a:ext>
            </a:extLst>
          </p:cNvPr>
          <p:cNvSpPr txBox="1"/>
          <p:nvPr/>
        </p:nvSpPr>
        <p:spPr>
          <a:xfrm>
            <a:off x="850392" y="3429000"/>
            <a:ext cx="4297680" cy="1477328"/>
          </a:xfrm>
          <a:prstGeom prst="rect">
            <a:avLst/>
          </a:prstGeom>
          <a:noFill/>
        </p:spPr>
        <p:txBody>
          <a:bodyPr wrap="square" rtlCol="0">
            <a:spAutoFit/>
          </a:bodyPr>
          <a:lstStyle/>
          <a:p>
            <a:r>
              <a:rPr lang="en-US" dirty="0"/>
              <a:t>This query identifies the date of SpaceX’s first successful landing on a ground pad. The result, </a:t>
            </a:r>
            <a:r>
              <a:rPr lang="en-US" b="1" dirty="0"/>
              <a:t>December 22, 2015</a:t>
            </a:r>
            <a:r>
              <a:rPr lang="en-US" dirty="0"/>
              <a:t>, marks a major milestone in reusable rocket technology.</a:t>
            </a:r>
            <a:endParaRPr lang="pt-PT"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383EF987-2652-F9F2-C0DC-D18178C1ABD2}"/>
              </a:ext>
            </a:extLst>
          </p:cNvPr>
          <p:cNvPicPr>
            <a:picLocks noChangeAspect="1"/>
          </p:cNvPicPr>
          <p:nvPr/>
        </p:nvPicPr>
        <p:blipFill>
          <a:blip r:embed="rId3"/>
          <a:stretch>
            <a:fillRect/>
          </a:stretch>
        </p:blipFill>
        <p:spPr>
          <a:xfrm>
            <a:off x="770011" y="1539251"/>
            <a:ext cx="10707594" cy="2934109"/>
          </a:xfrm>
          <a:prstGeom prst="rect">
            <a:avLst/>
          </a:prstGeom>
        </p:spPr>
      </p:pic>
      <p:sp>
        <p:nvSpPr>
          <p:cNvPr id="6" name="CaixaDeTexto 5">
            <a:extLst>
              <a:ext uri="{FF2B5EF4-FFF2-40B4-BE49-F238E27FC236}">
                <a16:creationId xmlns:a16="http://schemas.microsoft.com/office/drawing/2014/main" id="{5B70EE3C-0BF1-D474-5D56-FBDE6D8055CB}"/>
              </a:ext>
            </a:extLst>
          </p:cNvPr>
          <p:cNvSpPr txBox="1"/>
          <p:nvPr/>
        </p:nvSpPr>
        <p:spPr>
          <a:xfrm>
            <a:off x="770011" y="4632385"/>
            <a:ext cx="4595619" cy="1754326"/>
          </a:xfrm>
          <a:prstGeom prst="rect">
            <a:avLst/>
          </a:prstGeom>
          <a:noFill/>
        </p:spPr>
        <p:txBody>
          <a:bodyPr wrap="square" rtlCol="0">
            <a:spAutoFit/>
          </a:bodyPr>
          <a:lstStyle/>
          <a:p>
            <a:r>
              <a:rPr lang="en-US"/>
              <a:t>This query lists booster versions that successfully landed on a drone ship while carrying payloads between </a:t>
            </a:r>
            <a:r>
              <a:rPr lang="en-US" b="1"/>
              <a:t>4000 and 6000 kg</a:t>
            </a:r>
            <a:r>
              <a:rPr lang="en-US"/>
              <a:t>. Boosters like </a:t>
            </a:r>
            <a:r>
              <a:rPr lang="en-US" b="1"/>
              <a:t>F9 FT B1022</a:t>
            </a:r>
            <a:r>
              <a:rPr lang="en-US"/>
              <a:t>, </a:t>
            </a:r>
            <a:r>
              <a:rPr lang="en-US" b="1"/>
              <a:t>B1026</a:t>
            </a:r>
            <a:r>
              <a:rPr lang="en-US"/>
              <a:t>, </a:t>
            </a:r>
            <a:r>
              <a:rPr lang="en-US" b="1"/>
              <a:t>B1021.2</a:t>
            </a:r>
            <a:r>
              <a:rPr lang="en-US"/>
              <a:t>, and </a:t>
            </a:r>
            <a:r>
              <a:rPr lang="en-US" b="1"/>
              <a:t>B1031.2</a:t>
            </a:r>
            <a:r>
              <a:rPr lang="en-US"/>
              <a:t> demonstrated reliable performance under these conditions.</a:t>
            </a:r>
            <a:endParaRPr lang="pt-PT"/>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74500"/>
            <a:ext cx="4017889" cy="350900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aixaDeTexto 1">
            <a:extLst>
              <a:ext uri="{FF2B5EF4-FFF2-40B4-BE49-F238E27FC236}">
                <a16:creationId xmlns:a16="http://schemas.microsoft.com/office/drawing/2014/main" id="{DF56B038-0DA6-A886-0ED4-9B404822E109}"/>
              </a:ext>
            </a:extLst>
          </p:cNvPr>
          <p:cNvSpPr txBox="1"/>
          <p:nvPr/>
        </p:nvSpPr>
        <p:spPr>
          <a:xfrm>
            <a:off x="6716485" y="1674500"/>
            <a:ext cx="5203371" cy="198515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accent3">
                    <a:lumMod val="25000"/>
                  </a:schemeClr>
                </a:solidFill>
                <a:latin typeface="Abadi" panose="020B0604020104020204" pitchFamily="34" charset="0"/>
              </a:rPr>
              <a:t>Summary of all results</a:t>
            </a:r>
          </a:p>
          <a:p>
            <a:pPr marL="742950" lvl="1" indent="-285750">
              <a:lnSpc>
                <a:spcPct val="150000"/>
              </a:lnSpc>
              <a:buFont typeface="Arial" panose="020B0604020202020204" pitchFamily="34" charset="0"/>
              <a:buChar char="•"/>
            </a:pPr>
            <a:r>
              <a:rPr lang="en-US" dirty="0">
                <a:solidFill>
                  <a:schemeClr val="accent3">
                    <a:lumMod val="25000"/>
                  </a:schemeClr>
                </a:solidFill>
                <a:latin typeface="Abadi" panose="020B0604020104020204" pitchFamily="34" charset="0"/>
              </a:rPr>
              <a:t>Exploratory data analysis result</a:t>
            </a:r>
          </a:p>
          <a:p>
            <a:pPr marL="742950" lvl="1" indent="-285750">
              <a:lnSpc>
                <a:spcPct val="150000"/>
              </a:lnSpc>
              <a:buFont typeface="Arial" panose="020B0604020202020204" pitchFamily="34" charset="0"/>
              <a:buChar char="•"/>
            </a:pPr>
            <a:r>
              <a:rPr lang="en-US" dirty="0">
                <a:solidFill>
                  <a:schemeClr val="accent3">
                    <a:lumMod val="25000"/>
                  </a:schemeClr>
                </a:solidFill>
                <a:latin typeface="Abadi" panose="020B0604020104020204" pitchFamily="34" charset="0"/>
              </a:rPr>
              <a:t>Interactive analytics demo w/ screenshots</a:t>
            </a:r>
          </a:p>
          <a:p>
            <a:pPr marL="742950" lvl="1" indent="-285750">
              <a:lnSpc>
                <a:spcPct val="150000"/>
              </a:lnSpc>
              <a:buFont typeface="Arial" panose="020B0604020202020204" pitchFamily="34" charset="0"/>
              <a:buChar char="•"/>
            </a:pPr>
            <a:r>
              <a:rPr lang="en-US" dirty="0">
                <a:solidFill>
                  <a:schemeClr val="accent3">
                    <a:lumMod val="25000"/>
                  </a:schemeClr>
                </a:solidFill>
                <a:latin typeface="Abadi" panose="020B0604020104020204" pitchFamily="34" charset="0"/>
              </a:rPr>
              <a:t>Predictive analysis results</a:t>
            </a:r>
          </a:p>
          <a:p>
            <a:endParaRPr lang="pt-PT"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31C90BF9-A1F3-C77B-DD32-3D95D8C3DF97}"/>
              </a:ext>
            </a:extLst>
          </p:cNvPr>
          <p:cNvPicPr>
            <a:picLocks noChangeAspect="1"/>
          </p:cNvPicPr>
          <p:nvPr/>
        </p:nvPicPr>
        <p:blipFill>
          <a:blip r:embed="rId3"/>
          <a:stretch>
            <a:fillRect/>
          </a:stretch>
        </p:blipFill>
        <p:spPr>
          <a:xfrm>
            <a:off x="770011" y="1558304"/>
            <a:ext cx="8183117" cy="2896004"/>
          </a:xfrm>
          <a:prstGeom prst="rect">
            <a:avLst/>
          </a:prstGeom>
        </p:spPr>
      </p:pic>
      <p:sp>
        <p:nvSpPr>
          <p:cNvPr id="7" name="CaixaDeTexto 6">
            <a:extLst>
              <a:ext uri="{FF2B5EF4-FFF2-40B4-BE49-F238E27FC236}">
                <a16:creationId xmlns:a16="http://schemas.microsoft.com/office/drawing/2014/main" id="{54FBCE4F-E903-0DCF-6E4A-0C6BA7CB3A7B}"/>
              </a:ext>
            </a:extLst>
          </p:cNvPr>
          <p:cNvSpPr txBox="1"/>
          <p:nvPr/>
        </p:nvSpPr>
        <p:spPr>
          <a:xfrm>
            <a:off x="836762" y="4684143"/>
            <a:ext cx="4727276" cy="1743068"/>
          </a:xfrm>
          <a:prstGeom prst="rect">
            <a:avLst/>
          </a:prstGeom>
          <a:noFill/>
        </p:spPr>
        <p:txBody>
          <a:bodyPr wrap="square" rtlCol="0">
            <a:spAutoFit/>
          </a:bodyPr>
          <a:lstStyle/>
          <a:p>
            <a:r>
              <a:rPr lang="en-US" dirty="0"/>
              <a:t>This query groups all missions by outcome and counts how many times each occurred. The vast majority were successful (</a:t>
            </a:r>
            <a:r>
              <a:rPr lang="en-US" b="1" dirty="0"/>
              <a:t>98 missions</a:t>
            </a:r>
            <a:r>
              <a:rPr lang="en-US" dirty="0"/>
              <a:t>), with only a few exceptions, including </a:t>
            </a:r>
            <a:r>
              <a:rPr lang="en-US" b="1" dirty="0"/>
              <a:t>1 in-flight failure</a:t>
            </a:r>
            <a:r>
              <a:rPr lang="en-US" dirty="0"/>
              <a:t> and </a:t>
            </a:r>
            <a:r>
              <a:rPr lang="en-US" b="1" dirty="0"/>
              <a:t>1 mission with unclear payload status</a:t>
            </a:r>
            <a:r>
              <a:rPr lang="en-US" dirty="0"/>
              <a:t>.</a:t>
            </a:r>
            <a:endParaRPr lang="pt-PT"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03B7E732-7E24-D161-0A2C-C3B446FD0504}"/>
              </a:ext>
            </a:extLst>
          </p:cNvPr>
          <p:cNvPicPr>
            <a:picLocks noChangeAspect="1"/>
          </p:cNvPicPr>
          <p:nvPr/>
        </p:nvPicPr>
        <p:blipFill>
          <a:blip r:embed="rId3"/>
          <a:stretch>
            <a:fillRect/>
          </a:stretch>
        </p:blipFill>
        <p:spPr>
          <a:xfrm>
            <a:off x="770011" y="1380947"/>
            <a:ext cx="6993673" cy="4096106"/>
          </a:xfrm>
          <a:prstGeom prst="rect">
            <a:avLst/>
          </a:prstGeom>
        </p:spPr>
      </p:pic>
      <p:sp>
        <p:nvSpPr>
          <p:cNvPr id="7" name="CaixaDeTexto 6">
            <a:extLst>
              <a:ext uri="{FF2B5EF4-FFF2-40B4-BE49-F238E27FC236}">
                <a16:creationId xmlns:a16="http://schemas.microsoft.com/office/drawing/2014/main" id="{4D4E4041-1C0A-C0D6-280D-FD6C8B79F9BB}"/>
              </a:ext>
            </a:extLst>
          </p:cNvPr>
          <p:cNvSpPr txBox="1"/>
          <p:nvPr/>
        </p:nvSpPr>
        <p:spPr>
          <a:xfrm>
            <a:off x="7996687" y="1380947"/>
            <a:ext cx="3461285" cy="2031325"/>
          </a:xfrm>
          <a:prstGeom prst="rect">
            <a:avLst/>
          </a:prstGeom>
          <a:noFill/>
        </p:spPr>
        <p:txBody>
          <a:bodyPr wrap="square" rtlCol="0">
            <a:spAutoFit/>
          </a:bodyPr>
          <a:lstStyle/>
          <a:p>
            <a:r>
              <a:rPr lang="en-US" dirty="0"/>
              <a:t>This query identifies all booster versions that carried the </a:t>
            </a:r>
            <a:r>
              <a:rPr lang="en-US" b="1" dirty="0"/>
              <a:t>heaviest payload</a:t>
            </a:r>
            <a:r>
              <a:rPr lang="en-US" dirty="0"/>
              <a:t> recorded in the dataset. Multiple boosters, including versions like </a:t>
            </a:r>
            <a:r>
              <a:rPr lang="en-US" b="1" dirty="0"/>
              <a:t>F9 B5 B1048.4</a:t>
            </a:r>
            <a:r>
              <a:rPr lang="en-US" dirty="0"/>
              <a:t>, </a:t>
            </a:r>
            <a:r>
              <a:rPr lang="en-US" b="1" dirty="0"/>
              <a:t>B1056.4</a:t>
            </a:r>
            <a:r>
              <a:rPr lang="en-US" dirty="0"/>
              <a:t>, and </a:t>
            </a:r>
            <a:r>
              <a:rPr lang="en-US" b="1" dirty="0"/>
              <a:t>B1060.3</a:t>
            </a:r>
            <a:r>
              <a:rPr lang="en-US" dirty="0"/>
              <a:t>, were used for these high-capacity missions.</a:t>
            </a:r>
            <a:endParaRPr lang="pt-PT"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CF2F6C46-62FB-915F-B897-B4A0BA00B0F3}"/>
              </a:ext>
            </a:extLst>
          </p:cNvPr>
          <p:cNvPicPr>
            <a:picLocks noChangeAspect="1"/>
          </p:cNvPicPr>
          <p:nvPr/>
        </p:nvPicPr>
        <p:blipFill>
          <a:blip r:embed="rId3"/>
          <a:stretch>
            <a:fillRect/>
          </a:stretch>
        </p:blipFill>
        <p:spPr>
          <a:xfrm>
            <a:off x="837094" y="1395520"/>
            <a:ext cx="10707594" cy="2324424"/>
          </a:xfrm>
          <a:prstGeom prst="rect">
            <a:avLst/>
          </a:prstGeom>
        </p:spPr>
      </p:pic>
      <p:sp>
        <p:nvSpPr>
          <p:cNvPr id="7" name="CaixaDeTexto 6">
            <a:extLst>
              <a:ext uri="{FF2B5EF4-FFF2-40B4-BE49-F238E27FC236}">
                <a16:creationId xmlns:a16="http://schemas.microsoft.com/office/drawing/2014/main" id="{B77CE9D1-6EF0-0463-1C07-3B5D25541CDD}"/>
              </a:ext>
            </a:extLst>
          </p:cNvPr>
          <p:cNvSpPr txBox="1"/>
          <p:nvPr/>
        </p:nvSpPr>
        <p:spPr>
          <a:xfrm>
            <a:off x="837094" y="3959352"/>
            <a:ext cx="5024210" cy="1477328"/>
          </a:xfrm>
          <a:prstGeom prst="rect">
            <a:avLst/>
          </a:prstGeom>
          <a:noFill/>
        </p:spPr>
        <p:txBody>
          <a:bodyPr wrap="square" rtlCol="0">
            <a:spAutoFit/>
          </a:bodyPr>
          <a:lstStyle/>
          <a:p>
            <a:r>
              <a:rPr lang="en-US" dirty="0"/>
              <a:t>This query extracts missions from </a:t>
            </a:r>
            <a:r>
              <a:rPr lang="en-US" b="1" dirty="0"/>
              <a:t>2015</a:t>
            </a:r>
            <a:r>
              <a:rPr lang="en-US" dirty="0"/>
              <a:t> with failed drone ship landings, showing the </a:t>
            </a:r>
            <a:r>
              <a:rPr lang="en-US" b="1" dirty="0"/>
              <a:t>month</a:t>
            </a:r>
            <a:r>
              <a:rPr lang="en-US" dirty="0"/>
              <a:t>, </a:t>
            </a:r>
            <a:r>
              <a:rPr lang="en-US" b="1" dirty="0"/>
              <a:t>booster version</a:t>
            </a:r>
            <a:r>
              <a:rPr lang="en-US" dirty="0"/>
              <a:t>, and </a:t>
            </a:r>
            <a:r>
              <a:rPr lang="en-US" b="1" dirty="0"/>
              <a:t>launch site</a:t>
            </a:r>
            <a:r>
              <a:rPr lang="en-US" dirty="0"/>
              <a:t>. Two failures occurred in </a:t>
            </a:r>
            <a:r>
              <a:rPr lang="en-US" b="1" dirty="0"/>
              <a:t>January</a:t>
            </a:r>
            <a:r>
              <a:rPr lang="en-US" dirty="0"/>
              <a:t> and </a:t>
            </a:r>
            <a:r>
              <a:rPr lang="en-US" b="1" dirty="0"/>
              <a:t>April</a:t>
            </a:r>
            <a:r>
              <a:rPr lang="en-US" dirty="0"/>
              <a:t>, both from </a:t>
            </a:r>
            <a:r>
              <a:rPr lang="en-US" b="1" dirty="0"/>
              <a:t>CCAFS LC-40</a:t>
            </a:r>
            <a:r>
              <a:rPr lang="en-US" dirty="0"/>
              <a:t> using early F9 v1.1 boosters.</a:t>
            </a:r>
            <a:endParaRPr lang="pt-PT"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68469533-D3ED-4296-6AB9-761168C002F2}"/>
              </a:ext>
            </a:extLst>
          </p:cNvPr>
          <p:cNvPicPr>
            <a:picLocks noChangeAspect="1"/>
          </p:cNvPicPr>
          <p:nvPr/>
        </p:nvPicPr>
        <p:blipFill>
          <a:blip r:embed="rId3"/>
          <a:stretch>
            <a:fillRect/>
          </a:stretch>
        </p:blipFill>
        <p:spPr>
          <a:xfrm>
            <a:off x="770011" y="1470749"/>
            <a:ext cx="6859666" cy="2963230"/>
          </a:xfrm>
          <a:prstGeom prst="rect">
            <a:avLst/>
          </a:prstGeom>
        </p:spPr>
      </p:pic>
      <p:sp>
        <p:nvSpPr>
          <p:cNvPr id="7" name="CaixaDeTexto 6">
            <a:extLst>
              <a:ext uri="{FF2B5EF4-FFF2-40B4-BE49-F238E27FC236}">
                <a16:creationId xmlns:a16="http://schemas.microsoft.com/office/drawing/2014/main" id="{76203951-686D-486F-8290-633063E9E3A6}"/>
              </a:ext>
            </a:extLst>
          </p:cNvPr>
          <p:cNvSpPr txBox="1"/>
          <p:nvPr/>
        </p:nvSpPr>
        <p:spPr>
          <a:xfrm>
            <a:off x="7944928" y="1470749"/>
            <a:ext cx="3140015" cy="3139321"/>
          </a:xfrm>
          <a:prstGeom prst="rect">
            <a:avLst/>
          </a:prstGeom>
          <a:noFill/>
        </p:spPr>
        <p:txBody>
          <a:bodyPr wrap="square" rtlCol="0">
            <a:spAutoFit/>
          </a:bodyPr>
          <a:lstStyle/>
          <a:p>
            <a:r>
              <a:rPr lang="en-US" dirty="0"/>
              <a:t>This query ranks the number of landing outcomes between </a:t>
            </a:r>
            <a:r>
              <a:rPr lang="en-US" b="1" dirty="0"/>
              <a:t>June 2010 and March 2017</a:t>
            </a:r>
            <a:r>
              <a:rPr lang="en-US" dirty="0"/>
              <a:t>. The most frequent case was </a:t>
            </a:r>
            <a:r>
              <a:rPr lang="en-US" b="1" dirty="0"/>
              <a:t>"No attempt"</a:t>
            </a:r>
            <a:r>
              <a:rPr lang="en-US" dirty="0"/>
              <a:t> (10 missions), followed by </a:t>
            </a:r>
            <a:r>
              <a:rPr lang="en-US" b="1" dirty="0"/>
              <a:t>successful and failed drone ship landings</a:t>
            </a:r>
            <a:r>
              <a:rPr lang="en-US" dirty="0"/>
              <a:t> (5 each), and </a:t>
            </a:r>
            <a:r>
              <a:rPr lang="en-US" b="1" dirty="0"/>
              <a:t>ground pad landings</a:t>
            </a:r>
            <a:r>
              <a:rPr lang="en-US" dirty="0"/>
              <a:t> (3). The results highlight the evolution of SpaceX's landing capabilities over time.</a:t>
            </a:r>
            <a:endParaRPr lang="pt-PT"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a:t>
            </a:r>
          </a:p>
        </p:txBody>
      </p:sp>
      <p:pic>
        <p:nvPicPr>
          <p:cNvPr id="6" name="Imagem 5">
            <a:extLst>
              <a:ext uri="{FF2B5EF4-FFF2-40B4-BE49-F238E27FC236}">
                <a16:creationId xmlns:a16="http://schemas.microsoft.com/office/drawing/2014/main" id="{F17A59FE-7834-9593-7BEB-56CED628B649}"/>
              </a:ext>
            </a:extLst>
          </p:cNvPr>
          <p:cNvPicPr>
            <a:picLocks noChangeAspect="1"/>
          </p:cNvPicPr>
          <p:nvPr/>
        </p:nvPicPr>
        <p:blipFill>
          <a:blip r:embed="rId3"/>
          <a:stretch>
            <a:fillRect/>
          </a:stretch>
        </p:blipFill>
        <p:spPr>
          <a:xfrm>
            <a:off x="2199804" y="1439478"/>
            <a:ext cx="7142604" cy="4234315"/>
          </a:xfrm>
          <a:prstGeom prst="rect">
            <a:avLst/>
          </a:prstGeom>
        </p:spPr>
      </p:pic>
      <p:sp>
        <p:nvSpPr>
          <p:cNvPr id="7" name="CaixaDeTexto 6">
            <a:extLst>
              <a:ext uri="{FF2B5EF4-FFF2-40B4-BE49-F238E27FC236}">
                <a16:creationId xmlns:a16="http://schemas.microsoft.com/office/drawing/2014/main" id="{0E62760D-FFF4-28B9-5C8E-30ECD70D8A8A}"/>
              </a:ext>
            </a:extLst>
          </p:cNvPr>
          <p:cNvSpPr txBox="1"/>
          <p:nvPr/>
        </p:nvSpPr>
        <p:spPr>
          <a:xfrm>
            <a:off x="2113472" y="5807524"/>
            <a:ext cx="8333117" cy="369332"/>
          </a:xfrm>
          <a:prstGeom prst="rect">
            <a:avLst/>
          </a:prstGeom>
          <a:noFill/>
        </p:spPr>
        <p:txBody>
          <a:bodyPr wrap="square" rtlCol="0">
            <a:spAutoFit/>
          </a:bodyPr>
          <a:lstStyle/>
          <a:p>
            <a:r>
              <a:rPr lang="pt-PT" dirty="0" err="1"/>
              <a:t>Launch</a:t>
            </a:r>
            <a:r>
              <a:rPr lang="pt-PT" dirty="0"/>
              <a:t> Sites </a:t>
            </a:r>
            <a:r>
              <a:rPr lang="pt-PT" dirty="0" err="1"/>
              <a:t>locations</a:t>
            </a:r>
            <a:r>
              <a:rPr lang="pt-PT" dirty="0"/>
              <a:t> </a:t>
            </a:r>
            <a:r>
              <a:rPr lang="pt-PT" dirty="0" err="1"/>
              <a:t>near</a:t>
            </a:r>
            <a:r>
              <a:rPr lang="pt-PT" dirty="0"/>
              <a:t> </a:t>
            </a:r>
            <a:r>
              <a:rPr lang="pt-PT" dirty="0" err="1"/>
              <a:t>the</a:t>
            </a:r>
            <a:r>
              <a:rPr lang="pt-PT" dirty="0"/>
              <a:t> </a:t>
            </a:r>
            <a:r>
              <a:rPr lang="pt-PT" dirty="0" err="1"/>
              <a:t>coast</a:t>
            </a:r>
            <a:r>
              <a:rPr lang="pt-PT" dirty="0"/>
              <a:t>, in </a:t>
            </a:r>
            <a:r>
              <a:rPr lang="pt-PT" dirty="0" err="1"/>
              <a:t>the</a:t>
            </a:r>
            <a:r>
              <a:rPr lang="pt-PT" dirty="0"/>
              <a:t> U.S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success markers</a:t>
            </a:r>
          </a:p>
        </p:txBody>
      </p:sp>
      <p:pic>
        <p:nvPicPr>
          <p:cNvPr id="4" name="Imagem 3">
            <a:extLst>
              <a:ext uri="{FF2B5EF4-FFF2-40B4-BE49-F238E27FC236}">
                <a16:creationId xmlns:a16="http://schemas.microsoft.com/office/drawing/2014/main" id="{B7052999-0F9B-58D4-C72A-839D733E05AA}"/>
              </a:ext>
            </a:extLst>
          </p:cNvPr>
          <p:cNvPicPr>
            <a:picLocks noChangeAspect="1"/>
          </p:cNvPicPr>
          <p:nvPr/>
        </p:nvPicPr>
        <p:blipFill>
          <a:blip r:embed="rId3"/>
          <a:stretch>
            <a:fillRect/>
          </a:stretch>
        </p:blipFill>
        <p:spPr>
          <a:xfrm>
            <a:off x="770011" y="1489120"/>
            <a:ext cx="3715581" cy="3565960"/>
          </a:xfrm>
          <a:prstGeom prst="rect">
            <a:avLst/>
          </a:prstGeom>
        </p:spPr>
      </p:pic>
      <p:sp>
        <p:nvSpPr>
          <p:cNvPr id="6" name="CaixaDeTexto 5">
            <a:extLst>
              <a:ext uri="{FF2B5EF4-FFF2-40B4-BE49-F238E27FC236}">
                <a16:creationId xmlns:a16="http://schemas.microsoft.com/office/drawing/2014/main" id="{741137DA-6040-C166-1C9E-FC98BCF7653D}"/>
              </a:ext>
            </a:extLst>
          </p:cNvPr>
          <p:cNvSpPr txBox="1"/>
          <p:nvPr/>
        </p:nvSpPr>
        <p:spPr>
          <a:xfrm>
            <a:off x="5227608" y="1587260"/>
            <a:ext cx="4045788" cy="923330"/>
          </a:xfrm>
          <a:prstGeom prst="rect">
            <a:avLst/>
          </a:prstGeom>
          <a:noFill/>
        </p:spPr>
        <p:txBody>
          <a:bodyPr wrap="square" rtlCol="0">
            <a:spAutoFit/>
          </a:bodyPr>
          <a:lstStyle/>
          <a:p>
            <a:r>
              <a:rPr lang="pt-PT" dirty="0"/>
              <a:t>Florida </a:t>
            </a:r>
            <a:r>
              <a:rPr lang="pt-PT" dirty="0" err="1"/>
              <a:t>Launch</a:t>
            </a:r>
            <a:r>
              <a:rPr lang="pt-PT" dirty="0"/>
              <a:t> Site </a:t>
            </a:r>
            <a:r>
              <a:rPr lang="pt-PT" dirty="0" err="1"/>
              <a:t>Example</a:t>
            </a:r>
            <a:r>
              <a:rPr lang="pt-PT" dirty="0"/>
              <a:t> </a:t>
            </a:r>
            <a:r>
              <a:rPr lang="pt-PT" dirty="0" err="1"/>
              <a:t>with</a:t>
            </a:r>
            <a:r>
              <a:rPr lang="pt-PT" dirty="0"/>
              <a:t> </a:t>
            </a:r>
            <a:r>
              <a:rPr lang="pt-PT" dirty="0" err="1"/>
              <a:t>outcomes</a:t>
            </a:r>
            <a:r>
              <a:rPr lang="pt-PT" dirty="0"/>
              <a:t> </a:t>
            </a:r>
            <a:r>
              <a:rPr lang="pt-PT" dirty="0" err="1"/>
              <a:t>marked</a:t>
            </a:r>
            <a:r>
              <a:rPr lang="pt-PT" dirty="0"/>
              <a:t> in green/</a:t>
            </a:r>
            <a:r>
              <a:rPr lang="pt-PT" dirty="0" err="1"/>
              <a:t>red</a:t>
            </a:r>
            <a:r>
              <a:rPr lang="pt-PT" dirty="0"/>
              <a:t>, </a:t>
            </a:r>
            <a:r>
              <a:rPr lang="pt-PT" dirty="0" err="1"/>
              <a:t>meaning</a:t>
            </a:r>
            <a:r>
              <a:rPr lang="pt-PT" dirty="0"/>
              <a:t>, </a:t>
            </a:r>
            <a:r>
              <a:rPr lang="pt-PT" dirty="0" err="1"/>
              <a:t>sucessful</a:t>
            </a:r>
            <a:r>
              <a:rPr lang="pt-PT" dirty="0"/>
              <a:t>(green) </a:t>
            </a:r>
            <a:r>
              <a:rPr lang="pt-PT" dirty="0" err="1"/>
              <a:t>or</a:t>
            </a:r>
            <a:r>
              <a:rPr lang="pt-PT" dirty="0"/>
              <a:t> </a:t>
            </a:r>
            <a:r>
              <a:rPr lang="pt-PT" dirty="0" err="1"/>
              <a:t>failure</a:t>
            </a:r>
            <a:r>
              <a:rPr lang="pt-PT" dirty="0"/>
              <a:t>(</a:t>
            </a:r>
            <a:r>
              <a:rPr lang="pt-PT" dirty="0" err="1"/>
              <a:t>red</a:t>
            </a:r>
            <a:r>
              <a:rPr lang="pt-PT" dirty="0"/>
              <a: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4" name="Imagem 3">
            <a:extLst>
              <a:ext uri="{FF2B5EF4-FFF2-40B4-BE49-F238E27FC236}">
                <a16:creationId xmlns:a16="http://schemas.microsoft.com/office/drawing/2014/main" id="{BB5D76E2-D4E0-75BA-1D0A-D1AE41181EEA}"/>
              </a:ext>
            </a:extLst>
          </p:cNvPr>
          <p:cNvPicPr>
            <a:picLocks noChangeAspect="1"/>
          </p:cNvPicPr>
          <p:nvPr/>
        </p:nvPicPr>
        <p:blipFill>
          <a:blip r:embed="rId3"/>
          <a:stretch>
            <a:fillRect/>
          </a:stretch>
        </p:blipFill>
        <p:spPr>
          <a:xfrm>
            <a:off x="1509073" y="1776182"/>
            <a:ext cx="7324032" cy="2639085"/>
          </a:xfrm>
          <a:prstGeom prst="rect">
            <a:avLst/>
          </a:prstGeom>
        </p:spPr>
      </p:pic>
      <p:sp>
        <p:nvSpPr>
          <p:cNvPr id="6" name="CaixaDeTexto 5">
            <a:extLst>
              <a:ext uri="{FF2B5EF4-FFF2-40B4-BE49-F238E27FC236}">
                <a16:creationId xmlns:a16="http://schemas.microsoft.com/office/drawing/2014/main" id="{63F7E730-A391-0C67-1429-42D543120AD2}"/>
              </a:ext>
            </a:extLst>
          </p:cNvPr>
          <p:cNvSpPr txBox="1"/>
          <p:nvPr/>
        </p:nvSpPr>
        <p:spPr>
          <a:xfrm>
            <a:off x="1417320" y="4517136"/>
            <a:ext cx="5970352" cy="369332"/>
          </a:xfrm>
          <a:prstGeom prst="rect">
            <a:avLst/>
          </a:prstGeom>
          <a:noFill/>
        </p:spPr>
        <p:txBody>
          <a:bodyPr wrap="none" rtlCol="0">
            <a:spAutoFit/>
          </a:bodyPr>
          <a:lstStyle/>
          <a:p>
            <a:r>
              <a:rPr lang="pt-PT" dirty="0" err="1"/>
              <a:t>Example</a:t>
            </a:r>
            <a:r>
              <a:rPr lang="pt-PT" dirty="0"/>
              <a:t> </a:t>
            </a:r>
            <a:r>
              <a:rPr lang="pt-PT" dirty="0" err="1"/>
              <a:t>of</a:t>
            </a:r>
            <a:r>
              <a:rPr lang="pt-PT" dirty="0"/>
              <a:t> </a:t>
            </a:r>
            <a:r>
              <a:rPr lang="pt-PT" dirty="0" err="1"/>
              <a:t>launch</a:t>
            </a:r>
            <a:r>
              <a:rPr lang="pt-PT" dirty="0"/>
              <a:t> site </a:t>
            </a:r>
            <a:r>
              <a:rPr lang="pt-PT" dirty="0" err="1"/>
              <a:t>map</a:t>
            </a:r>
            <a:r>
              <a:rPr lang="pt-PT" dirty="0"/>
              <a:t>, </a:t>
            </a:r>
            <a:r>
              <a:rPr lang="pt-PT" dirty="0" err="1"/>
              <a:t>marking</a:t>
            </a:r>
            <a:r>
              <a:rPr lang="pt-PT" dirty="0"/>
              <a:t> </a:t>
            </a:r>
            <a:r>
              <a:rPr lang="pt-PT" dirty="0" err="1"/>
              <a:t>the</a:t>
            </a:r>
            <a:r>
              <a:rPr lang="pt-PT" dirty="0"/>
              <a:t> </a:t>
            </a:r>
            <a:r>
              <a:rPr lang="pt-PT" dirty="0" err="1"/>
              <a:t>distance</a:t>
            </a:r>
            <a:r>
              <a:rPr lang="pt-PT" dirty="0"/>
              <a:t> to </a:t>
            </a:r>
            <a:r>
              <a:rPr lang="pt-PT" dirty="0" err="1"/>
              <a:t>coastline</a:t>
            </a:r>
            <a:endParaRPr lang="pt-PT"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Success rate per Launch Site</a:t>
            </a:r>
          </a:p>
        </p:txBody>
      </p:sp>
      <p:pic>
        <p:nvPicPr>
          <p:cNvPr id="4" name="Imagem 3">
            <a:extLst>
              <a:ext uri="{FF2B5EF4-FFF2-40B4-BE49-F238E27FC236}">
                <a16:creationId xmlns:a16="http://schemas.microsoft.com/office/drawing/2014/main" id="{4C941325-9820-38F8-BC72-CAE29AE75D13}"/>
              </a:ext>
            </a:extLst>
          </p:cNvPr>
          <p:cNvPicPr>
            <a:picLocks noChangeAspect="1"/>
          </p:cNvPicPr>
          <p:nvPr/>
        </p:nvPicPr>
        <p:blipFill>
          <a:blip r:embed="rId3"/>
          <a:stretch>
            <a:fillRect/>
          </a:stretch>
        </p:blipFill>
        <p:spPr>
          <a:xfrm>
            <a:off x="0" y="1443353"/>
            <a:ext cx="12192000" cy="397129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42692"/>
            <a:ext cx="5660840" cy="4676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SpaceX’s Falcon 9 rocket reduces launch costs by reusing its first stage, saving up to $103 million per launch compared to other providers. Predicting the success of these landings is key to determining launch costs and helping competitors in the space launch industry.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What influences the success of a landing.</a:t>
            </a:r>
          </a:p>
          <a:p>
            <a:pPr marL="0" indent="0">
              <a:spcBef>
                <a:spcPts val="1400"/>
              </a:spcBef>
              <a:buNone/>
            </a:pPr>
            <a:r>
              <a:rPr lang="en-US" sz="2200" dirty="0">
                <a:solidFill>
                  <a:schemeClr val="accent3">
                    <a:lumMod val="25000"/>
                  </a:schemeClr>
                </a:solidFill>
                <a:latin typeface="Abadi" panose="020B0604020104020204" pitchFamily="34" charset="0"/>
              </a:rPr>
              <a:t>The relations between the rocket variables and the rate of successful landings.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 CCAFS LC-40 Success rate</a:t>
            </a:r>
          </a:p>
        </p:txBody>
      </p:sp>
      <p:pic>
        <p:nvPicPr>
          <p:cNvPr id="4" name="Imagem 3">
            <a:extLst>
              <a:ext uri="{FF2B5EF4-FFF2-40B4-BE49-F238E27FC236}">
                <a16:creationId xmlns:a16="http://schemas.microsoft.com/office/drawing/2014/main" id="{416CC034-016E-A054-EA21-B0FCA7DDCBBC}"/>
              </a:ext>
            </a:extLst>
          </p:cNvPr>
          <p:cNvPicPr>
            <a:picLocks noChangeAspect="1"/>
          </p:cNvPicPr>
          <p:nvPr/>
        </p:nvPicPr>
        <p:blipFill>
          <a:blip r:embed="rId3"/>
          <a:stretch>
            <a:fillRect/>
          </a:stretch>
        </p:blipFill>
        <p:spPr>
          <a:xfrm>
            <a:off x="0" y="1677120"/>
            <a:ext cx="12192000" cy="35037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by Payload Range</a:t>
            </a:r>
          </a:p>
        </p:txBody>
      </p:sp>
      <p:pic>
        <p:nvPicPr>
          <p:cNvPr id="4" name="Imagem 3">
            <a:extLst>
              <a:ext uri="{FF2B5EF4-FFF2-40B4-BE49-F238E27FC236}">
                <a16:creationId xmlns:a16="http://schemas.microsoft.com/office/drawing/2014/main" id="{216C7655-0FC9-ED96-A98F-C632F9CFD348}"/>
              </a:ext>
            </a:extLst>
          </p:cNvPr>
          <p:cNvPicPr>
            <a:picLocks noChangeAspect="1"/>
          </p:cNvPicPr>
          <p:nvPr/>
        </p:nvPicPr>
        <p:blipFill>
          <a:blip r:embed="rId3"/>
          <a:stretch>
            <a:fillRect/>
          </a:stretch>
        </p:blipFill>
        <p:spPr>
          <a:xfrm>
            <a:off x="2505455" y="1512040"/>
            <a:ext cx="5993393" cy="2136416"/>
          </a:xfrm>
          <a:prstGeom prst="rect">
            <a:avLst/>
          </a:prstGeom>
        </p:spPr>
      </p:pic>
      <p:pic>
        <p:nvPicPr>
          <p:cNvPr id="7" name="Imagem 6">
            <a:extLst>
              <a:ext uri="{FF2B5EF4-FFF2-40B4-BE49-F238E27FC236}">
                <a16:creationId xmlns:a16="http://schemas.microsoft.com/office/drawing/2014/main" id="{24FD303B-3E9F-134A-8071-D5FF42BFD0E5}"/>
              </a:ext>
            </a:extLst>
          </p:cNvPr>
          <p:cNvPicPr>
            <a:picLocks noChangeAspect="1"/>
          </p:cNvPicPr>
          <p:nvPr/>
        </p:nvPicPr>
        <p:blipFill>
          <a:blip r:embed="rId4"/>
          <a:stretch>
            <a:fillRect/>
          </a:stretch>
        </p:blipFill>
        <p:spPr>
          <a:xfrm>
            <a:off x="2505455" y="3950840"/>
            <a:ext cx="5993393" cy="197556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Gráfico 5">
            <a:extLst>
              <a:ext uri="{FF2B5EF4-FFF2-40B4-BE49-F238E27FC236}">
                <a16:creationId xmlns:a16="http://schemas.microsoft.com/office/drawing/2014/main" id="{4DAC0FA4-DCB2-450C-90E7-515E3238F00D}"/>
              </a:ext>
            </a:extLst>
          </p:cNvPr>
          <p:cNvGraphicFramePr/>
          <p:nvPr>
            <p:extLst>
              <p:ext uri="{D42A27DB-BD31-4B8C-83A1-F6EECF244321}">
                <p14:modId xmlns:p14="http://schemas.microsoft.com/office/powerpoint/2010/main" val="1140387724"/>
              </p:ext>
            </p:extLst>
          </p:nvPr>
        </p:nvGraphicFramePr>
        <p:xfrm>
          <a:off x="733797" y="1433556"/>
          <a:ext cx="7419818" cy="4246159"/>
        </p:xfrm>
        <a:graphic>
          <a:graphicData uri="http://schemas.openxmlformats.org/drawingml/2006/chart">
            <c:chart xmlns:c="http://schemas.openxmlformats.org/drawingml/2006/chart" xmlns:r="http://schemas.openxmlformats.org/officeDocument/2006/relationships" r:id="rId3"/>
          </a:graphicData>
        </a:graphic>
      </p:graphicFrame>
      <p:sp>
        <p:nvSpPr>
          <p:cNvPr id="7" name="CaixaDeTexto 6">
            <a:extLst>
              <a:ext uri="{FF2B5EF4-FFF2-40B4-BE49-F238E27FC236}">
                <a16:creationId xmlns:a16="http://schemas.microsoft.com/office/drawing/2014/main" id="{B8FE4B0E-02D5-BC0A-036B-FA4D10471493}"/>
              </a:ext>
            </a:extLst>
          </p:cNvPr>
          <p:cNvSpPr txBox="1"/>
          <p:nvPr/>
        </p:nvSpPr>
        <p:spPr>
          <a:xfrm>
            <a:off x="8356349" y="1433556"/>
            <a:ext cx="2929262" cy="923330"/>
          </a:xfrm>
          <a:prstGeom prst="rect">
            <a:avLst/>
          </a:prstGeom>
          <a:noFill/>
        </p:spPr>
        <p:txBody>
          <a:bodyPr wrap="square" rtlCol="0">
            <a:spAutoFit/>
          </a:bodyPr>
          <a:lstStyle/>
          <a:p>
            <a:r>
              <a:rPr lang="pt-PT" dirty="0" err="1"/>
              <a:t>Best</a:t>
            </a:r>
            <a:r>
              <a:rPr lang="pt-PT" dirty="0"/>
              <a:t> </a:t>
            </a:r>
            <a:r>
              <a:rPr lang="pt-PT" dirty="0" err="1"/>
              <a:t>scenario</a:t>
            </a:r>
            <a:r>
              <a:rPr lang="pt-PT" dirty="0"/>
              <a:t> </a:t>
            </a:r>
            <a:r>
              <a:rPr lang="pt-PT" dirty="0" err="1"/>
              <a:t>found</a:t>
            </a:r>
            <a:r>
              <a:rPr lang="pt-PT" dirty="0"/>
              <a:t> </a:t>
            </a:r>
            <a:r>
              <a:rPr lang="pt-PT" dirty="0" err="1"/>
              <a:t>while</a:t>
            </a:r>
            <a:r>
              <a:rPr lang="pt-PT" dirty="0"/>
              <a:t> </a:t>
            </a:r>
            <a:r>
              <a:rPr lang="pt-PT" dirty="0" err="1"/>
              <a:t>traing</a:t>
            </a:r>
            <a:r>
              <a:rPr lang="pt-PT" dirty="0"/>
              <a:t> </a:t>
            </a:r>
            <a:r>
              <a:rPr lang="pt-PT" dirty="0" err="1"/>
              <a:t>was</a:t>
            </a:r>
            <a:r>
              <a:rPr lang="pt-PT" dirty="0"/>
              <a:t> </a:t>
            </a:r>
            <a:r>
              <a:rPr lang="pt-PT" dirty="0" err="1"/>
              <a:t>the</a:t>
            </a:r>
            <a:r>
              <a:rPr lang="pt-PT" dirty="0"/>
              <a:t> </a:t>
            </a:r>
            <a:r>
              <a:rPr lang="pt-PT" dirty="0" err="1"/>
              <a:t>decision</a:t>
            </a:r>
            <a:r>
              <a:rPr lang="pt-PT" dirty="0"/>
              <a:t> </a:t>
            </a:r>
            <a:r>
              <a:rPr lang="pt-PT" dirty="0" err="1"/>
              <a:t>tree</a:t>
            </a:r>
            <a:r>
              <a:rPr lang="pt-PT" dirty="0"/>
              <a:t> </a:t>
            </a:r>
            <a:r>
              <a:rPr lang="pt-PT" dirty="0" err="1"/>
              <a:t>model</a:t>
            </a:r>
            <a:r>
              <a:rPr lang="pt-PT" dirty="0"/>
              <a:t> </a:t>
            </a:r>
            <a:r>
              <a:rPr lang="pt-PT" dirty="0" err="1"/>
              <a:t>with</a:t>
            </a:r>
            <a:r>
              <a:rPr lang="pt-PT" dirty="0"/>
              <a:t> 87,5%</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EB939DFF-E729-C700-677C-3917941AE4BE}"/>
              </a:ext>
            </a:extLst>
          </p:cNvPr>
          <p:cNvPicPr>
            <a:picLocks noChangeAspect="1"/>
          </p:cNvPicPr>
          <p:nvPr/>
        </p:nvPicPr>
        <p:blipFill>
          <a:blip r:embed="rId3"/>
          <a:stretch>
            <a:fillRect/>
          </a:stretch>
        </p:blipFill>
        <p:spPr>
          <a:xfrm>
            <a:off x="770011" y="1674367"/>
            <a:ext cx="4296375" cy="4124901"/>
          </a:xfrm>
          <a:prstGeom prst="rect">
            <a:avLst/>
          </a:prstGeom>
        </p:spPr>
      </p:pic>
      <p:sp>
        <p:nvSpPr>
          <p:cNvPr id="6" name="CaixaDeTexto 5">
            <a:extLst>
              <a:ext uri="{FF2B5EF4-FFF2-40B4-BE49-F238E27FC236}">
                <a16:creationId xmlns:a16="http://schemas.microsoft.com/office/drawing/2014/main" id="{584266E4-6B4C-38CD-9B6F-2D88FE2A431C}"/>
              </a:ext>
            </a:extLst>
          </p:cNvPr>
          <p:cNvSpPr txBox="1"/>
          <p:nvPr/>
        </p:nvSpPr>
        <p:spPr>
          <a:xfrm>
            <a:off x="5747657" y="1674367"/>
            <a:ext cx="3526972" cy="3416320"/>
          </a:xfrm>
          <a:prstGeom prst="rect">
            <a:avLst/>
          </a:prstGeom>
          <a:noFill/>
        </p:spPr>
        <p:txBody>
          <a:bodyPr wrap="square" rtlCol="0">
            <a:spAutoFit/>
          </a:bodyPr>
          <a:lstStyle/>
          <a:p>
            <a:r>
              <a:rPr lang="en-US" dirty="0"/>
              <a:t>This confusion matrix evaluates the performance of a Decision Tree classifier on the test set. The model correctly predicted </a:t>
            </a:r>
            <a:r>
              <a:rPr lang="en-US" b="1" dirty="0"/>
              <a:t>12 successful landings</a:t>
            </a:r>
            <a:r>
              <a:rPr lang="en-US" dirty="0"/>
              <a:t> and </a:t>
            </a:r>
            <a:r>
              <a:rPr lang="en-US" b="1" dirty="0"/>
              <a:t>3 failures</a:t>
            </a:r>
            <a:r>
              <a:rPr lang="en-US" dirty="0"/>
              <a:t>. However, it also </a:t>
            </a:r>
            <a:r>
              <a:rPr lang="en-US" b="1" dirty="0"/>
              <a:t>misclassified 3 failures as successes</a:t>
            </a:r>
            <a:r>
              <a:rPr lang="en-US" dirty="0"/>
              <a:t>, indicating a slight imbalance in distinguishing failed landings. Overall, the model shows strong performance, particularly for identifying successful missions.</a:t>
            </a:r>
          </a:p>
          <a:p>
            <a:endParaRPr lang="pt-PT"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875054"/>
            <a:ext cx="9741062" cy="4351338"/>
          </a:xfrm>
          <a:prstGeom prst="rect">
            <a:avLst/>
          </a:prstGeom>
        </p:spPr>
        <p:txBody>
          <a:bodyPr>
            <a:normAutofit/>
          </a:bodyPr>
          <a:lstStyle/>
          <a:p>
            <a:pPr algn="just">
              <a:buNone/>
            </a:pPr>
            <a:r>
              <a:rPr lang="en-US" sz="1600" dirty="0"/>
              <a:t>In this project, we explored, analyzed, and modeled SpaceX launch data to understand the key factors that influence landing success. Using SQL, we extracted insights related to launch sites, payloads, booster versions, and landing outcomes. We then built and evaluated several classification models to predict landing success.</a:t>
            </a:r>
          </a:p>
          <a:p>
            <a:pPr algn="just">
              <a:buNone/>
            </a:pPr>
            <a:r>
              <a:rPr lang="en-US" sz="1600" dirty="0"/>
              <a:t>Among all models tested, the </a:t>
            </a:r>
            <a:r>
              <a:rPr lang="en-US" sz="1600" b="1" dirty="0"/>
              <a:t>Decision Tree</a:t>
            </a:r>
            <a:r>
              <a:rPr lang="en-US" sz="1600" dirty="0"/>
              <a:t> performed best, achieving strong predictive accuracy and clearly identifying successful landings.</a:t>
            </a:r>
          </a:p>
          <a:p>
            <a:pPr algn="just">
              <a:buNone/>
            </a:pPr>
            <a:r>
              <a:rPr lang="en-US" sz="1600" dirty="0"/>
              <a:t>Over time, we observed that SpaceX’s </a:t>
            </a:r>
            <a:r>
              <a:rPr lang="en-US" sz="1600" b="1" dirty="0"/>
              <a:t>success rate has significantly increased</a:t>
            </a:r>
            <a:r>
              <a:rPr lang="en-US" sz="1600" dirty="0"/>
              <a:t>, especially </a:t>
            </a:r>
            <a:r>
              <a:rPr lang="en-US" sz="1600" b="1" dirty="0"/>
              <a:t>from 2013 onward</a:t>
            </a:r>
            <a:r>
              <a:rPr lang="en-US" sz="1600" dirty="0"/>
              <a:t>, reflecting their growing experience and technological improvements. This trend highlights how continuous learning and iteration have led to more reliable booster landings.</a:t>
            </a:r>
          </a:p>
          <a:p>
            <a:pPr algn="just">
              <a:buNone/>
            </a:pPr>
            <a:r>
              <a:rPr lang="en-US" sz="1600" dirty="0"/>
              <a:t>We also found that missions targeting </a:t>
            </a:r>
            <a:r>
              <a:rPr lang="en-US" sz="1600" b="1" dirty="0"/>
              <a:t>orbits such as ES-L1, GEO, HEO, and SSO</a:t>
            </a:r>
            <a:r>
              <a:rPr lang="en-US" sz="1600" dirty="0"/>
              <a:t> tend to have </a:t>
            </a:r>
            <a:r>
              <a:rPr lang="en-US" sz="1600" b="1" dirty="0"/>
              <a:t>higher success rates</a:t>
            </a:r>
            <a:r>
              <a:rPr lang="en-US" sz="1600" dirty="0"/>
              <a:t>, suggesting that both mission type and orbital destination influence outcomes.</a:t>
            </a:r>
          </a:p>
          <a:p>
            <a:pPr marL="0" indent="0" algn="just">
              <a:buNone/>
            </a:pPr>
            <a:r>
              <a:rPr lang="en-US" sz="1600" dirty="0"/>
              <a:t>Overall, this project demonstrates how data science can provide valuable insights to improve aerospace operations, reduce costs, and support strategic decision-making.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61316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 X Rest API and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from </a:t>
            </a:r>
            <a:r>
              <a:rPr lang="en-US" sz="7600" dirty="0" err="1">
                <a:solidFill>
                  <a:schemeClr val="bg2">
                    <a:lumMod val="50000"/>
                  </a:schemeClr>
                </a:solidFill>
                <a:latin typeface="Abadi"/>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data for ML and drop of irrelevant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60337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I gathered the data from the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The data includes rocket used, payload, specifications, landing sites, outcomes.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Imagem 2">
            <a:extLst>
              <a:ext uri="{FF2B5EF4-FFF2-40B4-BE49-F238E27FC236}">
                <a16:creationId xmlns:a16="http://schemas.microsoft.com/office/drawing/2014/main" id="{3D4FFCE9-A80D-02D0-DFD8-7DEF1FC66FEA}"/>
              </a:ext>
            </a:extLst>
          </p:cNvPr>
          <p:cNvPicPr>
            <a:picLocks noChangeAspect="1"/>
          </p:cNvPicPr>
          <p:nvPr/>
        </p:nvPicPr>
        <p:blipFill>
          <a:blip r:embed="rId3"/>
          <a:stretch>
            <a:fillRect/>
          </a:stretch>
        </p:blipFill>
        <p:spPr>
          <a:xfrm>
            <a:off x="859291" y="3941474"/>
            <a:ext cx="4791075" cy="1571625"/>
          </a:xfrm>
          <a:prstGeom prst="rect">
            <a:avLst/>
          </a:prstGeom>
        </p:spPr>
      </p:pic>
      <p:pic>
        <p:nvPicPr>
          <p:cNvPr id="7" name="Imagem 6">
            <a:extLst>
              <a:ext uri="{FF2B5EF4-FFF2-40B4-BE49-F238E27FC236}">
                <a16:creationId xmlns:a16="http://schemas.microsoft.com/office/drawing/2014/main" id="{D08DCD65-8C05-E4C9-6A13-6A2BA119919C}"/>
              </a:ext>
            </a:extLst>
          </p:cNvPr>
          <p:cNvPicPr>
            <a:picLocks noChangeAspect="1"/>
          </p:cNvPicPr>
          <p:nvPr/>
        </p:nvPicPr>
        <p:blipFill>
          <a:blip r:embed="rId4"/>
          <a:stretch>
            <a:fillRect/>
          </a:stretch>
        </p:blipFill>
        <p:spPr>
          <a:xfrm>
            <a:off x="6541636" y="3941474"/>
            <a:ext cx="4695825" cy="16002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Imagem 8">
            <a:extLst>
              <a:ext uri="{FF2B5EF4-FFF2-40B4-BE49-F238E27FC236}">
                <a16:creationId xmlns:a16="http://schemas.microsoft.com/office/drawing/2014/main" id="{41F49B14-13B4-F7F0-93BE-1AF3A9C85548}"/>
              </a:ext>
            </a:extLst>
          </p:cNvPr>
          <p:cNvPicPr>
            <a:picLocks noChangeAspect="1"/>
          </p:cNvPicPr>
          <p:nvPr/>
        </p:nvPicPr>
        <p:blipFill>
          <a:blip r:embed="rId3"/>
          <a:stretch>
            <a:fillRect/>
          </a:stretch>
        </p:blipFill>
        <p:spPr>
          <a:xfrm>
            <a:off x="987726" y="1311274"/>
            <a:ext cx="9620250" cy="4838700"/>
          </a:xfrm>
          <a:prstGeom prst="rect">
            <a:avLst/>
          </a:prstGeom>
        </p:spPr>
      </p:pic>
      <p:sp>
        <p:nvSpPr>
          <p:cNvPr id="15" name="Botão de Ação: Em Branco 14">
            <a:hlinkClick r:id="rId4" highlightClick="1"/>
            <a:extLst>
              <a:ext uri="{FF2B5EF4-FFF2-40B4-BE49-F238E27FC236}">
                <a16:creationId xmlns:a16="http://schemas.microsoft.com/office/drawing/2014/main" id="{1E44CB70-A425-144A-41D7-585926684697}"/>
              </a:ext>
            </a:extLst>
          </p:cNvPr>
          <p:cNvSpPr/>
          <p:nvPr/>
        </p:nvSpPr>
        <p:spPr>
          <a:xfrm>
            <a:off x="734028" y="6149974"/>
            <a:ext cx="3461657" cy="521208"/>
          </a:xfrm>
          <a:prstGeom prst="actionButtonBlank">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dirty="0" err="1"/>
              <a:t>Github</a:t>
            </a:r>
            <a:r>
              <a:rPr lang="pt-PT" dirty="0"/>
              <a:t> Notebook URL</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m 6">
            <a:extLst>
              <a:ext uri="{FF2B5EF4-FFF2-40B4-BE49-F238E27FC236}">
                <a16:creationId xmlns:a16="http://schemas.microsoft.com/office/drawing/2014/main" id="{E6BA199F-308B-1CBE-92A7-E8E70D2D4C5F}"/>
              </a:ext>
            </a:extLst>
          </p:cNvPr>
          <p:cNvPicPr>
            <a:picLocks noChangeAspect="1"/>
          </p:cNvPicPr>
          <p:nvPr/>
        </p:nvPicPr>
        <p:blipFill>
          <a:blip r:embed="rId3"/>
          <a:stretch>
            <a:fillRect/>
          </a:stretch>
        </p:blipFill>
        <p:spPr>
          <a:xfrm>
            <a:off x="0" y="1224333"/>
            <a:ext cx="12192000" cy="4801240"/>
          </a:xfrm>
          <a:prstGeom prst="rect">
            <a:avLst/>
          </a:prstGeom>
        </p:spPr>
      </p:pic>
      <p:sp>
        <p:nvSpPr>
          <p:cNvPr id="8" name="Botão de Ação: Em Branco 7">
            <a:hlinkClick r:id="rId4" highlightClick="1"/>
            <a:extLst>
              <a:ext uri="{FF2B5EF4-FFF2-40B4-BE49-F238E27FC236}">
                <a16:creationId xmlns:a16="http://schemas.microsoft.com/office/drawing/2014/main" id="{5EA67EAF-1612-EB58-40A8-350EA64E8B61}"/>
              </a:ext>
            </a:extLst>
          </p:cNvPr>
          <p:cNvSpPr/>
          <p:nvPr/>
        </p:nvSpPr>
        <p:spPr>
          <a:xfrm>
            <a:off x="189743" y="6166847"/>
            <a:ext cx="3461657" cy="521208"/>
          </a:xfrm>
          <a:prstGeom prst="actionButtonBlank">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pt-PT" dirty="0" err="1"/>
              <a:t>Github</a:t>
            </a:r>
            <a:r>
              <a:rPr lang="pt-PT" dirty="0"/>
              <a:t> Notebook URL</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603</TotalTime>
  <Words>2065</Words>
  <Application>Microsoft Office PowerPoint</Application>
  <PresentationFormat>Ecrã Panorâmico</PresentationFormat>
  <Paragraphs>207</Paragraphs>
  <Slides>46</Slides>
  <Notes>4</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46</vt:i4>
      </vt:variant>
    </vt:vector>
  </HeadingPairs>
  <TitlesOfParts>
    <vt:vector size="51" baseType="lpstr">
      <vt:lpstr>Abadi</vt:lpstr>
      <vt:lpstr>Arial</vt:lpstr>
      <vt:lpstr>Calibri</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Diogo Gonçalves Silva</cp:lastModifiedBy>
  <cp:revision>208</cp:revision>
  <dcterms:created xsi:type="dcterms:W3CDTF">2021-04-29T18:58:34Z</dcterms:created>
  <dcterms:modified xsi:type="dcterms:W3CDTF">2025-05-30T17:38:30Z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